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7" r:id="rId6"/>
  </p:sldMasterIdLst>
  <p:notesMasterIdLst>
    <p:notesMasterId r:id="rId34"/>
  </p:notesMasterIdLst>
  <p:sldIdLst>
    <p:sldId id="266" r:id="rId7"/>
    <p:sldId id="268" r:id="rId8"/>
    <p:sldId id="278" r:id="rId9"/>
    <p:sldId id="298" r:id="rId10"/>
    <p:sldId id="257" r:id="rId11"/>
    <p:sldId id="259" r:id="rId12"/>
    <p:sldId id="258" r:id="rId13"/>
    <p:sldId id="260" r:id="rId14"/>
    <p:sldId id="261" r:id="rId15"/>
    <p:sldId id="286" r:id="rId16"/>
    <p:sldId id="262" r:id="rId17"/>
    <p:sldId id="263" r:id="rId18"/>
    <p:sldId id="264" r:id="rId19"/>
    <p:sldId id="265" r:id="rId20"/>
    <p:sldId id="336" r:id="rId21"/>
    <p:sldId id="267" r:id="rId22"/>
    <p:sldId id="337" r:id="rId23"/>
    <p:sldId id="269" r:id="rId24"/>
    <p:sldId id="270" r:id="rId25"/>
    <p:sldId id="271" r:id="rId26"/>
    <p:sldId id="272" r:id="rId27"/>
    <p:sldId id="288" r:id="rId28"/>
    <p:sldId id="290" r:id="rId29"/>
    <p:sldId id="293" r:id="rId30"/>
    <p:sldId id="289" r:id="rId31"/>
    <p:sldId id="338" r:id="rId32"/>
    <p:sldId id="334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tti Willemse" initials="HW" lastIdx="1" clrIdx="0">
    <p:extLst>
      <p:ext uri="{19B8F6BF-5375-455C-9EA6-DF929625EA0E}">
        <p15:presenceInfo xmlns:p15="http://schemas.microsoft.com/office/powerpoint/2012/main" userId="Hetti Willem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7" autoAdjust="0"/>
    <p:restoredTop sz="52398" autoAdjust="0"/>
  </p:normalViewPr>
  <p:slideViewPr>
    <p:cSldViewPr snapToGrid="0" snapToObjects="1">
      <p:cViewPr varScale="1">
        <p:scale>
          <a:sx n="60" d="100"/>
          <a:sy n="60" d="100"/>
        </p:scale>
        <p:origin x="936" y="60"/>
      </p:cViewPr>
      <p:guideLst/>
    </p:cSldViewPr>
  </p:slideViewPr>
  <p:outlineViewPr>
    <p:cViewPr>
      <p:scale>
        <a:sx n="33" d="100"/>
        <a:sy n="33" d="100"/>
      </p:scale>
      <p:origin x="0" y="-9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C57D-717F-4C40-B4A9-3BA25F5B591C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C8A0-37A4-4569-BB45-7DCB4CE4E5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5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C8A0-37A4-4569-BB45-7DCB4CE4E5E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72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F4DDD-A4E9-42C2-8D10-D49583DCBC4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F4DDD-A4E9-42C2-8D10-D49583DCBC4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C8A0-37A4-4569-BB45-7DCB4CE4E5E1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08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63D23C-29E7-734B-A156-88659B9F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nl-NL"/>
              <a:t>ALV 20-04-2021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75EC60-661B-2047-8F64-C1A70010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80" y="365126"/>
            <a:ext cx="9516762" cy="887026"/>
          </a:xfrm>
          <a:prstGeom prst="rect">
            <a:avLst/>
          </a:prstGeom>
        </p:spPr>
        <p:txBody>
          <a:bodyPr lIns="0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BEAE5-714E-A744-A45E-AF2E0EF6F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79" y="1614616"/>
            <a:ext cx="11222001" cy="4562347"/>
          </a:xfrm>
          <a:prstGeom prst="rect">
            <a:avLst/>
          </a:prstGeom>
        </p:spPr>
        <p:txBody>
          <a:bodyPr/>
          <a:lstStyle>
            <a:lvl3pPr marL="901700" indent="-269875">
              <a:buClrTx/>
              <a:buFont typeface="Calibri" panose="020F0502020204030204" pitchFamily="34" charset="0"/>
              <a:buChar char="‒"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3BA89F-0588-FA4C-838F-63950D93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95F41342-70D5-D74A-8E67-FF40ED00C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24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8840"/>
            <a:ext cx="6096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6757" y="2147488"/>
            <a:ext cx="341376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224C-121C-4D21-9964-38E454C123F1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0" y="2211494"/>
            <a:ext cx="633984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135" y="2150621"/>
            <a:ext cx="341376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E5E-857C-4C29-AF01-B7F2F8A16E5C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8DCE-E29E-45F5-BEEC-3A98301203DC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5" y="609600"/>
            <a:ext cx="2402380" cy="56388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7973291" cy="56388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422856"/>
            <a:ext cx="2743196" cy="365125"/>
          </a:xfrm>
        </p:spPr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6"/>
            <a:ext cx="4279669" cy="365125"/>
          </a:xfrm>
        </p:spPr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50" y="6422856"/>
            <a:ext cx="879759" cy="365125"/>
          </a:xfrm>
        </p:spPr>
        <p:txBody>
          <a:bodyPr/>
          <a:lstStyle/>
          <a:p>
            <a:fld id="{1EF726B8-51A8-40E4-9C15-0B31E9AA927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616-EA28-48D6-A3DD-4B25559135F6}" type="datetimeFigureOut">
              <a:rPr lang="nl-NL" smtClean="0"/>
              <a:pPr/>
              <a:t>19-5-2021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E17C-7670-4FDB-BCD9-E67AF668D8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7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616-EA28-48D6-A3DD-4B25559135F6}" type="datetimeFigureOut">
              <a:rPr lang="nl-NL" smtClean="0"/>
              <a:pPr/>
              <a:t>19-5-2021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E17C-7670-4FDB-BCD9-E67AF668D8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805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616-EA28-48D6-A3DD-4B25559135F6}" type="datetimeFigureOut">
              <a:rPr lang="nl-NL" smtClean="0"/>
              <a:pPr/>
              <a:t>19-5-2021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E17C-7670-4FDB-BCD9-E67AF668D8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4757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616-EA28-48D6-A3DD-4B25559135F6}" type="datetimeFigureOut">
              <a:rPr lang="nl-NL" smtClean="0"/>
              <a:pPr/>
              <a:t>19-5-2021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E17C-7670-4FDB-BCD9-E67AF668D8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154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616-EA28-48D6-A3DD-4B25559135F6}" type="datetimeFigureOut">
              <a:rPr lang="nl-NL" smtClean="0"/>
              <a:pPr/>
              <a:t>19-5-2021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E17C-7670-4FDB-BCD9-E67AF668D8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501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616-EA28-48D6-A3DD-4B25559135F6}" type="datetimeFigureOut">
              <a:rPr lang="nl-NL" smtClean="0"/>
              <a:pPr/>
              <a:t>19-5-2021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E17C-7670-4FDB-BCD9-E67AF668D8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318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83D5D05-9287-3643-9E7F-700F7546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ALV 20-04-2021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27F0FF-C973-8341-BF29-3B71F8E8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1342-70D5-D74A-8E67-FF40ED00C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632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616-EA28-48D6-A3DD-4B25559135F6}" type="datetimeFigureOut">
              <a:rPr lang="nl-NL" smtClean="0"/>
              <a:pPr/>
              <a:t>19-5-2021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E17C-7670-4FDB-BCD9-E67AF668D8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1901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616-EA28-48D6-A3DD-4B25559135F6}" type="datetimeFigureOut">
              <a:rPr lang="nl-NL" smtClean="0"/>
              <a:pPr/>
              <a:t>19-5-2021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E17C-7670-4FDB-BCD9-E67AF668D8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9509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616-EA28-48D6-A3DD-4B25559135F6}" type="datetimeFigureOut">
              <a:rPr lang="nl-NL" smtClean="0"/>
              <a:pPr/>
              <a:t>19-5-2021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E17C-7670-4FDB-BCD9-E67AF668D8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1402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616-EA28-48D6-A3DD-4B25559135F6}" type="datetimeFigureOut">
              <a:rPr lang="nl-NL" smtClean="0"/>
              <a:pPr/>
              <a:t>19-5-2021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E17C-7670-4FDB-BCD9-E67AF668D8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3788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616-EA28-48D6-A3DD-4B25559135F6}" type="datetimeFigureOut">
              <a:rPr lang="nl-NL" smtClean="0"/>
              <a:pPr/>
              <a:t>19-5-2021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E17C-7670-4FDB-BCD9-E67AF668D8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713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DF920A-2D8C-7A4D-9B86-8DD0406F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ALV 20-04-2021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44203-44F9-3D43-A42C-F246953B7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F0216-CEB8-9B4C-B52B-339930D73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B3E72B-AB28-4D4F-844B-11B75A29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1342-70D5-D74A-8E67-FF40ED00C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84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6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0316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AD94-DDA5-4E19-8719-B9B8D4F75C37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360" y="6416336"/>
            <a:ext cx="5414169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4512" y="6422856"/>
            <a:ext cx="946264" cy="365125"/>
          </a:xfrm>
        </p:spPr>
        <p:txBody>
          <a:bodyPr/>
          <a:lstStyle>
            <a:lvl1pPr algn="r">
              <a:defRPr/>
            </a:lvl1pPr>
          </a:lstStyle>
          <a:p>
            <a:fld id="{0B1DFE5D-B443-4292-BEB6-6E3607D01B62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6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4551-49FD-4882-BDC6-AED0D654BC0A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56566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571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571" y="2656564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19F2-FC47-4665-AF0C-14127A937702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6672-C0EA-4B9D-9D88-5F6B850315B6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C75F-8ABD-489C-8041-76550525AEB2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B0473C-21E5-E342-A86B-8CD611C8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91" y="312781"/>
            <a:ext cx="9516762" cy="88702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B99868-9C25-B944-BB5E-ACC7C6523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040" y="1407226"/>
            <a:ext cx="11222001" cy="468472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D10022-6412-5B4C-BC26-3AA6FE189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040" y="6356350"/>
            <a:ext cx="871357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/>
              <a:t>ALV 20-04-2021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997C31-5506-6346-8130-292BA1384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25442" y="6356350"/>
            <a:ext cx="170523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5F41342-70D5-D74A-8E67-FF40ED00C7F7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2C597DD-5A9B-4626-95F7-BF968C9B03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12510" y="195769"/>
            <a:ext cx="1365391" cy="5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4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9782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rgbClr val="F9782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914400" rtl="0" eaLnBrk="1" latinLnBrk="0" hangingPunct="1">
        <a:lnSpc>
          <a:spcPct val="90000"/>
        </a:lnSpc>
        <a:spcBef>
          <a:spcPts val="500"/>
        </a:spcBef>
        <a:buClr>
          <a:srgbClr val="F9782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355600" algn="l" defTabSz="914400" rtl="0" eaLnBrk="1" latinLnBrk="0" hangingPunct="1">
        <a:lnSpc>
          <a:spcPct val="90000"/>
        </a:lnSpc>
        <a:spcBef>
          <a:spcPts val="500"/>
        </a:spcBef>
        <a:buClrTx/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782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782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7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B07C1CD-9168-4D1E-83AC-ECA1DE4D7F86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6E782F-A3C9-4889-B3A7-A7721C17D3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7" b="26415"/>
          <a:stretch/>
        </p:blipFill>
        <p:spPr>
          <a:xfrm>
            <a:off x="10043899" y="284177"/>
            <a:ext cx="1952573" cy="7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04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A616-EA28-48D6-A3DD-4B25559135F6}" type="datetimeFigureOut">
              <a:rPr lang="nl-NL" smtClean="0"/>
              <a:pPr/>
              <a:t>19-5-2021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E17C-7670-4FDB-BCD9-E67AF668D8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17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.jpeg"/><Relationship Id="rId7" Type="http://schemas.openxmlformats.org/officeDocument/2006/relationships/image" Target="../media/image31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11" Type="http://schemas.openxmlformats.org/officeDocument/2006/relationships/image" Target="../media/image26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eg"/><Relationship Id="rId11" Type="http://schemas.openxmlformats.org/officeDocument/2006/relationships/image" Target="../media/image27.jpeg"/><Relationship Id="rId5" Type="http://schemas.openxmlformats.org/officeDocument/2006/relationships/image" Target="../media/image37.jpeg"/><Relationship Id="rId10" Type="http://schemas.openxmlformats.org/officeDocument/2006/relationships/image" Target="../media/image26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4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jpeg"/><Relationship Id="rId11" Type="http://schemas.openxmlformats.org/officeDocument/2006/relationships/image" Target="../media/image27.jpeg"/><Relationship Id="rId5" Type="http://schemas.openxmlformats.org/officeDocument/2006/relationships/image" Target="../media/image44.jpeg"/><Relationship Id="rId10" Type="http://schemas.openxmlformats.org/officeDocument/2006/relationships/image" Target="../media/image26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jpeg"/><Relationship Id="rId11" Type="http://schemas.openxmlformats.org/officeDocument/2006/relationships/image" Target="../media/image56.jpeg"/><Relationship Id="rId5" Type="http://schemas.openxmlformats.org/officeDocument/2006/relationships/image" Target="../media/image52.jpeg"/><Relationship Id="rId10" Type="http://schemas.openxmlformats.org/officeDocument/2006/relationships/image" Target="../media/image27.jpeg"/><Relationship Id="rId4" Type="http://schemas.openxmlformats.org/officeDocument/2006/relationships/image" Target="../media/image51.jpe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2.jpeg"/><Relationship Id="rId4" Type="http://schemas.openxmlformats.org/officeDocument/2006/relationships/image" Target="../media/image58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6.jpeg"/><Relationship Id="rId11" Type="http://schemas.openxmlformats.org/officeDocument/2006/relationships/image" Target="../media/image69.jpeg"/><Relationship Id="rId5" Type="http://schemas.openxmlformats.org/officeDocument/2006/relationships/image" Target="../media/image65.jpeg"/><Relationship Id="rId10" Type="http://schemas.openxmlformats.org/officeDocument/2006/relationships/image" Target="../media/image68.jpeg"/><Relationship Id="rId4" Type="http://schemas.openxmlformats.org/officeDocument/2006/relationships/image" Target="../media/image64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.jpeg"/><Relationship Id="rId7" Type="http://schemas.openxmlformats.org/officeDocument/2006/relationships/image" Target="../media/image73.jpe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2.jpeg"/><Relationship Id="rId11" Type="http://schemas.openxmlformats.org/officeDocument/2006/relationships/image" Target="../media/image75.jpeg"/><Relationship Id="rId5" Type="http://schemas.openxmlformats.org/officeDocument/2006/relationships/image" Target="../media/image71.jpeg"/><Relationship Id="rId10" Type="http://schemas.openxmlformats.org/officeDocument/2006/relationships/image" Target="../media/image27.jpeg"/><Relationship Id="rId4" Type="http://schemas.openxmlformats.org/officeDocument/2006/relationships/image" Target="../media/image70.jpe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82.jpeg"/><Relationship Id="rId4" Type="http://schemas.openxmlformats.org/officeDocument/2006/relationships/image" Target="../media/image78.jpeg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3.jpe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85.jpeg"/><Relationship Id="rId4" Type="http://schemas.openxmlformats.org/officeDocument/2006/relationships/image" Target="../media/image84.jpeg"/><Relationship Id="rId9" Type="http://schemas.openxmlformats.org/officeDocument/2006/relationships/image" Target="../media/image8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18CC9-F8BC-6C4E-A1FE-64333ECC1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645" y="832686"/>
            <a:ext cx="5085580" cy="224823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 dames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op visite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7E54FF-2241-F745-A370-BB4BA2C8E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44" y="4016099"/>
            <a:ext cx="5085580" cy="1881751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Online bijeenkomst Sectie Zorg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11 mei 2021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95A20DA-60BA-BE4F-802D-989D428CE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29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03349-F531-4EA7-9FE1-2D24E575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Werkwijze Zorgvisite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A1086E-E18A-42F5-B24C-1E20E50D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Keuze zorgvisite, locatie</a:t>
            </a:r>
          </a:p>
          <a:p>
            <a:r>
              <a:rPr lang="nl-NL" b="1" dirty="0">
                <a:solidFill>
                  <a:srgbClr val="00B050"/>
                </a:solidFill>
              </a:rPr>
              <a:t>Voorbereiding</a:t>
            </a:r>
          </a:p>
          <a:p>
            <a:r>
              <a:rPr lang="nl-NL" b="1" dirty="0">
                <a:solidFill>
                  <a:srgbClr val="00B050"/>
                </a:solidFill>
              </a:rPr>
              <a:t>De visite zelf</a:t>
            </a:r>
          </a:p>
          <a:p>
            <a:r>
              <a:rPr lang="nl-NL" b="1" dirty="0">
                <a:solidFill>
                  <a:srgbClr val="00B050"/>
                </a:solidFill>
              </a:rPr>
              <a:t>Waardering in THe-kopjes</a:t>
            </a:r>
          </a:p>
          <a:p>
            <a:r>
              <a:rPr lang="nl-NL" b="1" dirty="0">
                <a:solidFill>
                  <a:srgbClr val="00B050"/>
                </a:solidFill>
              </a:rPr>
              <a:t>De recensie en informeren bezochte locatie</a:t>
            </a:r>
          </a:p>
          <a:p>
            <a:r>
              <a:rPr lang="nl-NL" b="1" dirty="0">
                <a:solidFill>
                  <a:srgbClr val="00B050"/>
                </a:solidFill>
              </a:rPr>
              <a:t>Plaatsing op de website en in de tweewekelijkse nieuwsbrief.</a:t>
            </a:r>
          </a:p>
          <a:p>
            <a:pPr marL="0" indent="0">
              <a:buNone/>
            </a:pPr>
            <a:r>
              <a:rPr lang="nl-NL" sz="2400" dirty="0"/>
              <a:t>(aanmelden nieuwsbrief via www.zorgvisite.nl)</a:t>
            </a:r>
            <a:r>
              <a:rPr lang="nl-NL" dirty="0"/>
              <a:t>  </a:t>
            </a:r>
          </a:p>
        </p:txBody>
      </p:sp>
      <p:pic>
        <p:nvPicPr>
          <p:cNvPr id="6" name="Afbeelding 5" descr="LOGO zorgvisite.jpg">
            <a:extLst>
              <a:ext uri="{FF2B5EF4-FFF2-40B4-BE49-F238E27FC236}">
                <a16:creationId xmlns:a16="http://schemas.microsoft.com/office/drawing/2014/main" id="{8CF2A277-EC02-4757-A06A-C69AC727FE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03AB1E7-1374-4A84-8D55-C511F515D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514855"/>
            <a:ext cx="2808312" cy="20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2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4F2ED631-44D7-4567-9B32-876FF0EA8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tien </a:t>
            </a:r>
            <a:r>
              <a:rPr lang="nl-NL" dirty="0" err="1"/>
              <a:t>THema’s</a:t>
            </a:r>
            <a:r>
              <a:rPr lang="nl-NL" dirty="0"/>
              <a:t> (rode draden)</a:t>
            </a:r>
            <a:br>
              <a:rPr lang="nl-NL" dirty="0"/>
            </a:br>
            <a:r>
              <a:rPr lang="nl-NL" dirty="0"/>
              <a:t> uit de 200 zorgvisites</a:t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75520" y="137665"/>
            <a:ext cx="8291264" cy="1786210"/>
          </a:xfrm>
        </p:spPr>
        <p:txBody>
          <a:bodyPr>
            <a:noAutofit/>
          </a:bodyPr>
          <a:lstStyle/>
          <a:p>
            <a:br>
              <a:rPr lang="nl-NL" sz="3200" b="1" dirty="0">
                <a:solidFill>
                  <a:srgbClr val="00B050"/>
                </a:solidFill>
              </a:rPr>
            </a:br>
            <a:br>
              <a:rPr lang="nl-NL" sz="3200" b="1" dirty="0">
                <a:solidFill>
                  <a:srgbClr val="00B050"/>
                </a:solidFill>
              </a:rPr>
            </a:br>
            <a:r>
              <a:rPr lang="nl-NL" sz="3200" b="1" dirty="0">
                <a:solidFill>
                  <a:srgbClr val="00B050"/>
                </a:solidFill>
              </a:rPr>
              <a:t>1. HET ZIJN DE KLEINE DINGEN DIE HET DOEN</a:t>
            </a:r>
          </a:p>
        </p:txBody>
      </p:sp>
      <p:pic>
        <p:nvPicPr>
          <p:cNvPr id="1029" name="Picture 5" descr="C:\Users\Ad\Pictures\IMG_6019-210x1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240016" y="2420888"/>
            <a:ext cx="2000250" cy="1504950"/>
          </a:xfrm>
          <a:prstGeom prst="rect">
            <a:avLst/>
          </a:prstGeom>
          <a:noFill/>
        </p:spPr>
      </p:pic>
      <p:pic>
        <p:nvPicPr>
          <p:cNvPr id="1027" name="Picture 3" descr="C:\Users\Ad\Pictures\Fotos-005-210x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536" y="2420888"/>
            <a:ext cx="2000250" cy="1872208"/>
          </a:xfrm>
          <a:prstGeom prst="rect">
            <a:avLst/>
          </a:prstGeom>
          <a:noFill/>
        </p:spPr>
      </p:pic>
      <p:pic>
        <p:nvPicPr>
          <p:cNvPr id="1028" name="Picture 4" descr="C:\Users\Ad\Pictures\IMG_4857-210x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536" y="4221088"/>
            <a:ext cx="2016224" cy="1800200"/>
          </a:xfrm>
          <a:prstGeom prst="rect">
            <a:avLst/>
          </a:prstGeom>
          <a:noFill/>
        </p:spPr>
      </p:pic>
      <p:pic>
        <p:nvPicPr>
          <p:cNvPr id="13" name="Afbeelding 12" descr="Z:\Zorgvisite\Visites\warande\Foto's\Foto's 0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5760" y="3933056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 descr="Z:\Zorgvisite\Visites\koningsbruggen, utrecht\P103018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5760" y="2420888"/>
            <a:ext cx="1872208" cy="15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Ad\Pictures\IMG_6029-210x2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6240" y="2420888"/>
            <a:ext cx="1842558" cy="2088232"/>
          </a:xfrm>
          <a:prstGeom prst="rect">
            <a:avLst/>
          </a:prstGeom>
          <a:noFill/>
        </p:spPr>
      </p:pic>
      <p:pic>
        <p:nvPicPr>
          <p:cNvPr id="1031" name="Picture 7" descr="Z:\Zorgvisite\Visites\crabbehoff dordrecht\IMG_51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0057" y="3933056"/>
            <a:ext cx="1694267" cy="2265766"/>
          </a:xfrm>
          <a:prstGeom prst="rect">
            <a:avLst/>
          </a:prstGeom>
          <a:noFill/>
        </p:spPr>
      </p:pic>
      <p:pic>
        <p:nvPicPr>
          <p:cNvPr id="4" name="Picture 2" descr="C:\Users\Ad\Pictures\smiley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3712" y="1844824"/>
            <a:ext cx="576064" cy="576064"/>
          </a:xfrm>
          <a:prstGeom prst="rect">
            <a:avLst/>
          </a:prstGeom>
          <a:noFill/>
        </p:spPr>
      </p:pic>
      <p:pic>
        <p:nvPicPr>
          <p:cNvPr id="5" name="Picture 3" descr="C:\Users\Ad\Pictures\smiley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24192" y="1844825"/>
            <a:ext cx="603726" cy="553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858218"/>
          </a:xfrm>
        </p:spPr>
        <p:txBody>
          <a:bodyPr>
            <a:noAutofit/>
          </a:bodyPr>
          <a:lstStyle/>
          <a:p>
            <a:br>
              <a:rPr lang="nl-NL" sz="2800" b="1" dirty="0"/>
            </a:br>
            <a:br>
              <a:rPr lang="nl-NL" sz="2800" b="1" dirty="0"/>
            </a:br>
            <a:r>
              <a:rPr lang="nl-NL" sz="2800" b="1" dirty="0">
                <a:solidFill>
                  <a:srgbClr val="00B050"/>
                </a:solidFill>
              </a:rPr>
              <a:t>2. MAAKT HET HUIS CONTACT MET ZIJN OMGEVING</a:t>
            </a:r>
            <a:br>
              <a:rPr lang="nl-NL" sz="2800" dirty="0"/>
            </a:br>
            <a:endParaRPr lang="nl-NL" sz="2800" dirty="0"/>
          </a:p>
        </p:txBody>
      </p:sp>
      <p:pic>
        <p:nvPicPr>
          <p:cNvPr id="10" name="Tijdelijke aanduiding voor inhoud 9" descr="Z:\Zorgvisite\Visites\Herbergier arnhem\foto's\Zorgvisite De Herbergier 012.jp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75720" y="4005065"/>
            <a:ext cx="2088232" cy="185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\Pictures\IMG_4736-210x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3512" y="2564904"/>
            <a:ext cx="2000250" cy="1485900"/>
          </a:xfrm>
          <a:prstGeom prst="rect">
            <a:avLst/>
          </a:prstGeom>
          <a:noFill/>
        </p:spPr>
      </p:pic>
      <p:pic>
        <p:nvPicPr>
          <p:cNvPr id="12" name="Afbeelding 11" descr="Z:\Zorgvisite\Visites\demarneleens\P10304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9736" y="2564904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 descr="Z:\Zorgvisite\Visites\Nieuwe Maas\Foto's\P10002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3512" y="4005064"/>
            <a:ext cx="187220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Ad\Pictures\P1040328-210x1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8208" y="2564905"/>
            <a:ext cx="2000250" cy="1495425"/>
          </a:xfrm>
          <a:prstGeom prst="rect">
            <a:avLst/>
          </a:prstGeom>
          <a:noFill/>
        </p:spPr>
      </p:pic>
      <p:pic>
        <p:nvPicPr>
          <p:cNvPr id="2053" name="Picture 5" descr="C:\Users\Ad\Pictures\Fotos-007-210x1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3992" y="2564905"/>
            <a:ext cx="2000250" cy="1495425"/>
          </a:xfrm>
          <a:prstGeom prst="rect">
            <a:avLst/>
          </a:prstGeom>
          <a:noFill/>
        </p:spPr>
      </p:pic>
      <p:pic>
        <p:nvPicPr>
          <p:cNvPr id="2054" name="Picture 6" descr="C:\Users\Ad\Pictures\IMG_5447-210x15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23992" y="4077073"/>
            <a:ext cx="2000250" cy="1495425"/>
          </a:xfrm>
          <a:prstGeom prst="rect">
            <a:avLst/>
          </a:prstGeom>
          <a:noFill/>
        </p:spPr>
      </p:pic>
      <p:pic>
        <p:nvPicPr>
          <p:cNvPr id="15" name="Picture 2" descr="C:\Users\Ad\Pictures\smiley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9696" y="1988840"/>
            <a:ext cx="576064" cy="576064"/>
          </a:xfrm>
          <a:prstGeom prst="rect">
            <a:avLst/>
          </a:prstGeom>
          <a:noFill/>
        </p:spPr>
      </p:pic>
      <p:pic>
        <p:nvPicPr>
          <p:cNvPr id="16" name="Picture 3" descr="C:\Users\Ad\Pictures\smiley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08168" y="1988841"/>
            <a:ext cx="616818" cy="565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42194"/>
          </a:xfrm>
        </p:spPr>
        <p:txBody>
          <a:bodyPr>
            <a:normAutofit fontScale="90000"/>
          </a:bodyPr>
          <a:lstStyle/>
          <a:p>
            <a:br>
              <a:rPr lang="nl-NL" sz="3600" dirty="0"/>
            </a:br>
            <a:br>
              <a:rPr lang="nl-NL" sz="3600" dirty="0"/>
            </a:br>
            <a:r>
              <a:rPr lang="nl-NL" sz="3600" dirty="0">
                <a:solidFill>
                  <a:srgbClr val="00B050"/>
                </a:solidFill>
              </a:rPr>
              <a:t>3. </a:t>
            </a:r>
            <a:r>
              <a:rPr lang="nl-NL" sz="3200" b="1" dirty="0">
                <a:solidFill>
                  <a:srgbClr val="00B050"/>
                </a:solidFill>
              </a:rPr>
              <a:t>GEVOEL VAN VRIJHEID EN BEWEGEN</a:t>
            </a:r>
            <a:endParaRPr lang="nl-NL" b="1" dirty="0">
              <a:solidFill>
                <a:srgbClr val="00B050"/>
              </a:solidFill>
            </a:endParaRPr>
          </a:p>
        </p:txBody>
      </p:sp>
      <p:pic>
        <p:nvPicPr>
          <p:cNvPr id="11" name="Tijdelijke aanduiding voor inhoud 10" descr="Z:\Zorgvisite\Visites\flecke joure\Foto's\P1020132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19736" y="2564905"/>
            <a:ext cx="2232248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Ad\Pictures\P1050255-210x15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4272" y="2564904"/>
            <a:ext cx="2123728" cy="1597852"/>
          </a:xfrm>
          <a:prstGeom prst="rect">
            <a:avLst/>
          </a:prstGeom>
          <a:noFill/>
        </p:spPr>
      </p:pic>
      <p:pic>
        <p:nvPicPr>
          <p:cNvPr id="3074" name="Picture 2" descr="C:\Users\Ad\Pictures\IMG_4733-210x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5520" y="2564904"/>
            <a:ext cx="2000250" cy="1485900"/>
          </a:xfrm>
          <a:prstGeom prst="rect">
            <a:avLst/>
          </a:prstGeom>
          <a:noFill/>
        </p:spPr>
      </p:pic>
      <p:pic>
        <p:nvPicPr>
          <p:cNvPr id="12" name="Afbeelding 11" descr="Z:\Zorgvisite\Visites\vivaldi zoetermeer\IMG_53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5520" y="4005064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Ad\Pictures\IMG_2544-210x1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3466" y="4077072"/>
            <a:ext cx="2132545" cy="1584176"/>
          </a:xfrm>
          <a:prstGeom prst="rect">
            <a:avLst/>
          </a:prstGeom>
          <a:noFill/>
        </p:spPr>
      </p:pic>
      <p:pic>
        <p:nvPicPr>
          <p:cNvPr id="3078" name="Picture 6" descr="C:\Users\Ad\Pictures\P10403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4032" y="2564904"/>
            <a:ext cx="2221408" cy="1666056"/>
          </a:xfrm>
          <a:prstGeom prst="rect">
            <a:avLst/>
          </a:prstGeom>
          <a:noFill/>
        </p:spPr>
      </p:pic>
      <p:pic>
        <p:nvPicPr>
          <p:cNvPr id="3079" name="Picture 7" descr="Z:\Zorgvisite\Visites\de eschpoort enschede\Foto's\Foto's 0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48128" y="4149080"/>
            <a:ext cx="2448272" cy="1836204"/>
          </a:xfrm>
          <a:prstGeom prst="rect">
            <a:avLst/>
          </a:prstGeom>
          <a:noFill/>
        </p:spPr>
      </p:pic>
      <p:pic>
        <p:nvPicPr>
          <p:cNvPr id="13" name="Picture 2" descr="C:\Users\Ad\Pictures\smiley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31704" y="1988840"/>
            <a:ext cx="576064" cy="576064"/>
          </a:xfrm>
          <a:prstGeom prst="rect">
            <a:avLst/>
          </a:prstGeom>
          <a:noFill/>
        </p:spPr>
      </p:pic>
      <p:pic>
        <p:nvPicPr>
          <p:cNvPr id="14" name="Picture 3" descr="C:\Users\Ad\Pictures\smiley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28249" y="2060848"/>
            <a:ext cx="549879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70186"/>
          </a:xfrm>
        </p:spPr>
        <p:txBody>
          <a:bodyPr>
            <a:noAutofit/>
          </a:bodyPr>
          <a:lstStyle/>
          <a:p>
            <a:br>
              <a:rPr lang="nl-NL" sz="3200" b="1" dirty="0"/>
            </a:br>
            <a:br>
              <a:rPr lang="nl-NL" sz="3200" b="1" dirty="0"/>
            </a:br>
            <a:r>
              <a:rPr lang="nl-NL" sz="3200" b="1" dirty="0">
                <a:solidFill>
                  <a:srgbClr val="00B050"/>
                </a:solidFill>
              </a:rPr>
              <a:t>4. (ZORG)INSTITUUT OF GEZELLIG HUIS?</a:t>
            </a:r>
          </a:p>
        </p:txBody>
      </p:sp>
      <p:pic>
        <p:nvPicPr>
          <p:cNvPr id="4103" name="Picture 7" descr="C:\Users\Ad\Pictures\IMG_4295-210x1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68008" y="2564904"/>
            <a:ext cx="2000250" cy="1512168"/>
          </a:xfrm>
          <a:prstGeom prst="rect">
            <a:avLst/>
          </a:prstGeom>
          <a:noFill/>
        </p:spPr>
      </p:pic>
      <p:pic>
        <p:nvPicPr>
          <p:cNvPr id="4099" name="Picture 3" descr="C:\Users\Ad\Pictures\IMG_2558-210x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2" y="2564904"/>
            <a:ext cx="2000250" cy="1485900"/>
          </a:xfrm>
          <a:prstGeom prst="rect">
            <a:avLst/>
          </a:prstGeom>
          <a:noFill/>
        </p:spPr>
      </p:pic>
      <p:pic>
        <p:nvPicPr>
          <p:cNvPr id="4100" name="Picture 4" descr="C:\Users\Ad\Pictures\IMG_2582-210x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3512" y="4005064"/>
            <a:ext cx="2000250" cy="1485900"/>
          </a:xfrm>
          <a:prstGeom prst="rect">
            <a:avLst/>
          </a:prstGeom>
          <a:noFill/>
        </p:spPr>
      </p:pic>
      <p:pic>
        <p:nvPicPr>
          <p:cNvPr id="4101" name="Picture 5" descr="C:\Users\Ad\Pictures\IMG_4735-210x1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9736" y="2564904"/>
            <a:ext cx="2000250" cy="1485900"/>
          </a:xfrm>
          <a:prstGeom prst="rect">
            <a:avLst/>
          </a:prstGeom>
          <a:noFill/>
        </p:spPr>
      </p:pic>
      <p:pic>
        <p:nvPicPr>
          <p:cNvPr id="4102" name="Picture 6" descr="C:\Users\Ad\Pictures\IMG_48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9736" y="4077072"/>
            <a:ext cx="2052228" cy="1368152"/>
          </a:xfrm>
          <a:prstGeom prst="rect">
            <a:avLst/>
          </a:prstGeom>
          <a:noFill/>
        </p:spPr>
      </p:pic>
      <p:pic>
        <p:nvPicPr>
          <p:cNvPr id="4107" name="Picture 11" descr="C:\Users\Ad\Pictures\IMG_16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8008" y="4077072"/>
            <a:ext cx="2088232" cy="1584176"/>
          </a:xfrm>
          <a:prstGeom prst="rect">
            <a:avLst/>
          </a:prstGeom>
          <a:noFill/>
        </p:spPr>
      </p:pic>
      <p:pic>
        <p:nvPicPr>
          <p:cNvPr id="4108" name="Picture 12" descr="C:\Users\Ad\Pictures\IMG_29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84232" y="4077072"/>
            <a:ext cx="1800200" cy="1449976"/>
          </a:xfrm>
          <a:prstGeom prst="rect">
            <a:avLst/>
          </a:prstGeom>
          <a:noFill/>
        </p:spPr>
      </p:pic>
      <p:pic>
        <p:nvPicPr>
          <p:cNvPr id="17" name="Picture 2" descr="C:\Users\Ad\Pictures\smiley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99656" y="2064296"/>
            <a:ext cx="504056" cy="504056"/>
          </a:xfrm>
          <a:prstGeom prst="rect">
            <a:avLst/>
          </a:prstGeom>
          <a:noFill/>
        </p:spPr>
      </p:pic>
      <p:pic>
        <p:nvPicPr>
          <p:cNvPr id="18" name="Picture 3" descr="C:\Users\Ad\Pictures\smiley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96200" y="2132857"/>
            <a:ext cx="504056" cy="462051"/>
          </a:xfrm>
          <a:prstGeom prst="rect">
            <a:avLst/>
          </a:prstGeom>
          <a:noFill/>
        </p:spPr>
      </p:pic>
      <p:pic>
        <p:nvPicPr>
          <p:cNvPr id="2050" name="Picture 2" descr="C:\Users\Ad\Pictures\IMG_4777-210x28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84232" y="2564904"/>
            <a:ext cx="1800200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70186"/>
          </a:xfrm>
        </p:spPr>
        <p:txBody>
          <a:bodyPr>
            <a:noAutofit/>
          </a:bodyPr>
          <a:lstStyle/>
          <a:p>
            <a:br>
              <a:rPr lang="nl-NL" sz="3200" b="1" dirty="0"/>
            </a:br>
            <a:br>
              <a:rPr lang="nl-NL" sz="3200" b="1" dirty="0"/>
            </a:br>
            <a:r>
              <a:rPr lang="nl-NL" sz="3200" b="1" dirty="0">
                <a:solidFill>
                  <a:srgbClr val="00B050"/>
                </a:solidFill>
              </a:rPr>
              <a:t>5. BEWONERS OF ORGANISATIE CENTRAAL?</a:t>
            </a:r>
          </a:p>
        </p:txBody>
      </p:sp>
      <p:pic>
        <p:nvPicPr>
          <p:cNvPr id="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47729" y="2564905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d\Pictures\IMG_6223-210x28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5" y="2564904"/>
            <a:ext cx="1719833" cy="1800200"/>
          </a:xfrm>
          <a:prstGeom prst="rect">
            <a:avLst/>
          </a:prstGeom>
          <a:noFill/>
        </p:spPr>
      </p:pic>
      <p:pic>
        <p:nvPicPr>
          <p:cNvPr id="9" name="Afbeelding 8" descr="Z:\Zorgvisite\Visites\DeReigershoeve\P10403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5520" y="2564904"/>
            <a:ext cx="189014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Z:\Zorgvisite\Visites\Brabantzorg, Noorderkroon\P10404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5520" y="4077072"/>
            <a:ext cx="1944216" cy="248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Z:\Zorgvisite\Visites\Humanitas Deventer\IMG_483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9736" y="4149080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Ad\Pictures\IMG_29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4073" y="4365105"/>
            <a:ext cx="2944187" cy="2201569"/>
          </a:xfrm>
          <a:prstGeom prst="rect">
            <a:avLst/>
          </a:prstGeom>
          <a:noFill/>
        </p:spPr>
      </p:pic>
      <p:pic>
        <p:nvPicPr>
          <p:cNvPr id="13" name="Picture 2" descr="C:\Users\Ad\Pictures\smiley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31704" y="2060848"/>
            <a:ext cx="507504" cy="507504"/>
          </a:xfrm>
          <a:prstGeom prst="rect">
            <a:avLst/>
          </a:prstGeom>
          <a:noFill/>
        </p:spPr>
      </p:pic>
      <p:pic>
        <p:nvPicPr>
          <p:cNvPr id="14" name="Picture 3" descr="C:\Users\Ad\Pictures\smileyh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2225" y="2060848"/>
            <a:ext cx="549879" cy="504056"/>
          </a:xfrm>
          <a:prstGeom prst="rect">
            <a:avLst/>
          </a:prstGeom>
          <a:noFill/>
        </p:spPr>
      </p:pic>
      <p:pic>
        <p:nvPicPr>
          <p:cNvPr id="3075" name="Picture 3" descr="C:\Users\Ad\Pictures\IMG_3184-432x32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56040" y="2564904"/>
            <a:ext cx="2004148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858218"/>
          </a:xfrm>
        </p:spPr>
        <p:txBody>
          <a:bodyPr>
            <a:noAutofit/>
          </a:bodyPr>
          <a:lstStyle/>
          <a:p>
            <a:br>
              <a:rPr lang="nl-NL" sz="3200" b="1" dirty="0"/>
            </a:br>
            <a:br>
              <a:rPr lang="nl-NL" sz="3200" b="1" dirty="0"/>
            </a:br>
            <a:br>
              <a:rPr lang="nl-NL" sz="3200" b="1" dirty="0"/>
            </a:br>
            <a:r>
              <a:rPr lang="nl-NL" sz="3200" b="1" dirty="0">
                <a:solidFill>
                  <a:srgbClr val="00B050"/>
                </a:solidFill>
              </a:rPr>
              <a:t>6. ZORGELIJKE OF GEWONE LEVEN CENTRAAL?</a:t>
            </a:r>
            <a:br>
              <a:rPr lang="nl-NL" sz="3200" b="1" dirty="0"/>
            </a:br>
            <a:endParaRPr lang="nl-NL" sz="3200" b="1" dirty="0"/>
          </a:p>
        </p:txBody>
      </p:sp>
      <p:pic>
        <p:nvPicPr>
          <p:cNvPr id="1026" name="Picture 2" descr="Z:\Huisvesting Cordaan\Huisvesting De Die\foto's\Foto's voor rapport tel hetti\IMG_11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03513" y="2708921"/>
            <a:ext cx="2302625" cy="1720735"/>
          </a:xfrm>
          <a:prstGeom prst="rect">
            <a:avLst/>
          </a:prstGeom>
          <a:noFill/>
        </p:spPr>
      </p:pic>
      <p:pic>
        <p:nvPicPr>
          <p:cNvPr id="1027" name="Picture 3" descr="Z:\Huisvesting Cordaan\Huisvesting Osdorperhof\Foto's\0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041" y="2708920"/>
            <a:ext cx="2088232" cy="1728192"/>
          </a:xfrm>
          <a:prstGeom prst="rect">
            <a:avLst/>
          </a:prstGeom>
          <a:noFill/>
        </p:spPr>
      </p:pic>
      <p:pic>
        <p:nvPicPr>
          <p:cNvPr id="1029" name="Picture 5" descr="Z:\Huisvesting Cordaan\Huisvesting Osdorperhof\Foto's\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4112" y="4437113"/>
            <a:ext cx="2520280" cy="1884585"/>
          </a:xfrm>
          <a:prstGeom prst="rect">
            <a:avLst/>
          </a:prstGeom>
          <a:noFill/>
        </p:spPr>
      </p:pic>
      <p:pic>
        <p:nvPicPr>
          <p:cNvPr id="1030" name="Picture 6" descr="C:\Users\Ad\Pictures\IMG_6211-210x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4272" y="2708920"/>
            <a:ext cx="1350150" cy="1800200"/>
          </a:xfrm>
          <a:prstGeom prst="rect">
            <a:avLst/>
          </a:prstGeom>
          <a:noFill/>
        </p:spPr>
      </p:pic>
      <p:pic>
        <p:nvPicPr>
          <p:cNvPr id="13" name="Afbeelding 12" descr="Z:\Zorgvisite\Visites\bosch en duin\IMG_36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5640" y="4437112"/>
            <a:ext cx="198938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\Pictures\smiley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9736" y="2204864"/>
            <a:ext cx="504056" cy="504056"/>
          </a:xfrm>
          <a:prstGeom prst="rect">
            <a:avLst/>
          </a:prstGeom>
          <a:noFill/>
        </p:spPr>
      </p:pic>
      <p:pic>
        <p:nvPicPr>
          <p:cNvPr id="12" name="Picture 3" descr="C:\Users\Ad\Pictures\smiley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84233" y="2276872"/>
            <a:ext cx="471325" cy="432048"/>
          </a:xfrm>
          <a:prstGeom prst="rect">
            <a:avLst/>
          </a:prstGeom>
          <a:noFill/>
        </p:spPr>
      </p:pic>
      <p:pic>
        <p:nvPicPr>
          <p:cNvPr id="4098" name="Picture 2" descr="C:\Users\Ad\Pictures\P1020116-210x15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7768" y="2708920"/>
            <a:ext cx="200025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14202"/>
          </a:xfrm>
        </p:spPr>
        <p:txBody>
          <a:bodyPr>
            <a:noAutofit/>
          </a:bodyPr>
          <a:lstStyle/>
          <a:p>
            <a:br>
              <a:rPr lang="nl-NL" sz="3200" b="1" dirty="0"/>
            </a:br>
            <a:br>
              <a:rPr lang="nl-NL" sz="3200" b="1" dirty="0"/>
            </a:br>
            <a:r>
              <a:rPr lang="nl-NL" sz="3200" b="1" dirty="0">
                <a:solidFill>
                  <a:srgbClr val="00B050"/>
                </a:solidFill>
              </a:rPr>
              <a:t>7. ETEN &amp; DRINKEN: HOOFD- OF BIJZAAK?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47728" y="4797152"/>
            <a:ext cx="20827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Z:\Zorgvisite\Visites\De Eshoeve, Den Haag\Foto's\IMG_316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7" y="2564904"/>
            <a:ext cx="1800225" cy="2160240"/>
          </a:xfrm>
          <a:prstGeom prst="rect">
            <a:avLst/>
          </a:prstGeom>
          <a:noFill/>
        </p:spPr>
      </p:pic>
      <p:pic>
        <p:nvPicPr>
          <p:cNvPr id="1027" name="Picture 3" descr="Z:\Zorgvisite\Visites\Wendhorst, Heerde\IMG_45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216" y="2564904"/>
            <a:ext cx="1584176" cy="2160240"/>
          </a:xfrm>
          <a:prstGeom prst="rect">
            <a:avLst/>
          </a:prstGeom>
          <a:noFill/>
        </p:spPr>
      </p:pic>
      <p:pic>
        <p:nvPicPr>
          <p:cNvPr id="1029" name="Picture 5" descr="C:\Users\Ad\Pictures\IMG_1333-210x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7728" y="2564904"/>
            <a:ext cx="2000250" cy="2232248"/>
          </a:xfrm>
          <a:prstGeom prst="rect">
            <a:avLst/>
          </a:prstGeom>
          <a:noFill/>
        </p:spPr>
      </p:pic>
      <p:pic>
        <p:nvPicPr>
          <p:cNvPr id="1030" name="Picture 6" descr="C:\Users\Ad\Pictures\IMG_5952-210x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2354" y="4869161"/>
            <a:ext cx="1715374" cy="1988839"/>
          </a:xfrm>
          <a:prstGeom prst="rect">
            <a:avLst/>
          </a:prstGeom>
          <a:noFill/>
        </p:spPr>
      </p:pic>
      <p:pic>
        <p:nvPicPr>
          <p:cNvPr id="11" name="Picture 2" descr="C:\Users\Ad\Pictures\smiley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1704" y="2060848"/>
            <a:ext cx="504056" cy="504056"/>
          </a:xfrm>
          <a:prstGeom prst="rect">
            <a:avLst/>
          </a:prstGeom>
          <a:noFill/>
        </p:spPr>
      </p:pic>
      <p:pic>
        <p:nvPicPr>
          <p:cNvPr id="12" name="Picture 3" descr="C:\Users\Ad\Pictures\smiley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52184" y="2132857"/>
            <a:ext cx="535310" cy="490701"/>
          </a:xfrm>
          <a:prstGeom prst="rect">
            <a:avLst/>
          </a:prstGeom>
          <a:noFill/>
        </p:spPr>
      </p:pic>
      <p:pic>
        <p:nvPicPr>
          <p:cNvPr id="5123" name="Picture 3" descr="C:\Users\Ad\Pictures\Fotos-2-210x28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19536" y="2564905"/>
            <a:ext cx="1728192" cy="231248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72065" y="4725144"/>
            <a:ext cx="27724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91544" y="1196752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B050"/>
                </a:solidFill>
              </a:rPr>
              <a:t>8. UITNODIGEND VOOR NAASTEN?</a:t>
            </a:r>
          </a:p>
        </p:txBody>
      </p:sp>
      <p:pic>
        <p:nvPicPr>
          <p:cNvPr id="2052" name="Picture 4" descr="C:\Users\Ad\Pictures\P1000895-210x1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719736" y="2780929"/>
            <a:ext cx="2000250" cy="1495425"/>
          </a:xfrm>
          <a:prstGeom prst="rect">
            <a:avLst/>
          </a:prstGeom>
          <a:noFill/>
        </p:spPr>
      </p:pic>
      <p:pic>
        <p:nvPicPr>
          <p:cNvPr id="2050" name="Picture 2" descr="Z:\Zorgvisite\Visites\de vliedberg ouddorp\foto's\Foto's 08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4192" y="2780929"/>
            <a:ext cx="2303462" cy="1728787"/>
          </a:xfrm>
          <a:prstGeom prst="rect">
            <a:avLst/>
          </a:prstGeom>
          <a:noFill/>
        </p:spPr>
      </p:pic>
      <p:pic>
        <p:nvPicPr>
          <p:cNvPr id="2053" name="Picture 5" descr="C:\Users\Ad\Pictures\IMG_4308-210x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5520" y="4191000"/>
            <a:ext cx="2000250" cy="2667000"/>
          </a:xfrm>
          <a:prstGeom prst="rect">
            <a:avLst/>
          </a:prstGeom>
          <a:noFill/>
        </p:spPr>
      </p:pic>
      <p:pic>
        <p:nvPicPr>
          <p:cNvPr id="2054" name="Picture 6" descr="C:\Users\Ad\Pictures\IMG_1736-210x1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3512" y="2780928"/>
            <a:ext cx="2000250" cy="1485900"/>
          </a:xfrm>
          <a:prstGeom prst="rect">
            <a:avLst/>
          </a:prstGeom>
          <a:noFill/>
        </p:spPr>
      </p:pic>
      <p:pic>
        <p:nvPicPr>
          <p:cNvPr id="2055" name="Picture 7" descr="C:\Users\Ad\Pictures\IMG_1750-210x1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9736" y="4293096"/>
            <a:ext cx="2000250" cy="1485900"/>
          </a:xfrm>
          <a:prstGeom prst="rect">
            <a:avLst/>
          </a:prstGeom>
          <a:noFill/>
        </p:spPr>
      </p:pic>
      <p:pic>
        <p:nvPicPr>
          <p:cNvPr id="12" name="Picture 2" descr="C:\Users\Ad\Pictures\smiley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31704" y="2276872"/>
            <a:ext cx="504056" cy="504056"/>
          </a:xfrm>
          <a:prstGeom prst="rect">
            <a:avLst/>
          </a:prstGeom>
          <a:noFill/>
        </p:spPr>
      </p:pic>
      <p:pic>
        <p:nvPicPr>
          <p:cNvPr id="13" name="Picture 3" descr="C:\Users\Ad\Pictures\smileyh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08168" y="2276872"/>
            <a:ext cx="504056" cy="462052"/>
          </a:xfrm>
          <a:prstGeom prst="rect">
            <a:avLst/>
          </a:prstGeom>
          <a:noFill/>
        </p:spPr>
      </p:pic>
      <p:pic>
        <p:nvPicPr>
          <p:cNvPr id="6146" name="Picture 2" descr="C:\Users\Ad\Pictures\IMG_5999-210x28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84032" y="2780929"/>
            <a:ext cx="1424186" cy="1898915"/>
          </a:xfrm>
          <a:prstGeom prst="rect">
            <a:avLst/>
          </a:prstGeom>
          <a:noFill/>
        </p:spPr>
      </p:pic>
      <p:pic>
        <p:nvPicPr>
          <p:cNvPr id="14" name="Picture 7" descr="C:\Users\Ad\Pictures\P1030236-210x157.jpg">
            <a:extLst>
              <a:ext uri="{FF2B5EF4-FFF2-40B4-BE49-F238E27FC236}">
                <a16:creationId xmlns:a16="http://schemas.microsoft.com/office/drawing/2014/main" id="{7B9348B6-1425-406E-8A4B-FCA17D29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60096" y="4581128"/>
            <a:ext cx="280831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9E58E8-2E30-D242-AACE-A43172F4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37" y="1153572"/>
            <a:ext cx="3200400" cy="4461163"/>
          </a:xfrm>
        </p:spPr>
        <p:txBody>
          <a:bodyPr lIns="0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E13849-0BBB-D541-89DB-A7F2744A9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003" y="1507665"/>
            <a:ext cx="6906491" cy="3705102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nl-NL" dirty="0"/>
              <a:t>-   Opening</a:t>
            </a:r>
          </a:p>
          <a:p>
            <a:pPr>
              <a:buFontTx/>
              <a:buChar char="-"/>
            </a:pPr>
            <a:r>
              <a:rPr lang="nl-NL" dirty="0"/>
              <a:t>Presentatie over verschijnsel ‘Zorgvisites’</a:t>
            </a:r>
          </a:p>
          <a:p>
            <a:pPr>
              <a:buFontTx/>
              <a:buChar char="-"/>
            </a:pPr>
            <a:r>
              <a:rPr lang="nl-NL" dirty="0"/>
              <a:t>Met Hetti Willemse verder doorpraten over  </a:t>
            </a:r>
            <a:r>
              <a:rPr lang="nl-NL" dirty="0" err="1"/>
              <a:t>THe</a:t>
            </a:r>
            <a:r>
              <a:rPr lang="nl-NL" dirty="0"/>
              <a:t> (zorg)visites als instrument voor kwaliteitsrondes vanuit cliënt-/ bewonersperspectief</a:t>
            </a:r>
          </a:p>
          <a:p>
            <a:pPr>
              <a:buFontTx/>
              <a:buChar char="-"/>
            </a:pPr>
            <a:r>
              <a:rPr lang="nl-NL" dirty="0"/>
              <a:t>Afronding met evt. informele uitloop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5EAE1A-0E09-4DED-9F0E-CDD8D731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ALV 20-04-2021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0CF1086-95DE-4E1C-9FA8-B401CF32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1342-70D5-D74A-8E67-FF40ED00C7F7}" type="slidenum">
              <a:rPr lang="nl-NL" smtClean="0"/>
              <a:t>2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4B06132-D4C6-4B11-B86E-4963F0C13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510" y="195769"/>
            <a:ext cx="1365391" cy="5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7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14202"/>
          </a:xfrm>
        </p:spPr>
        <p:txBody>
          <a:bodyPr>
            <a:noAutofit/>
          </a:bodyPr>
          <a:lstStyle/>
          <a:p>
            <a:br>
              <a:rPr lang="nl-NL" sz="3200" b="1" dirty="0"/>
            </a:br>
            <a:br>
              <a:rPr lang="nl-NL" sz="3200" b="1" dirty="0"/>
            </a:br>
            <a:r>
              <a:rPr lang="nl-NL" sz="3200" b="1" dirty="0">
                <a:solidFill>
                  <a:srgbClr val="00B050"/>
                </a:solidFill>
              </a:rPr>
              <a:t>9. AANDACHT VOOR PRIVACY EN INDIVIDU?</a:t>
            </a:r>
          </a:p>
        </p:txBody>
      </p:sp>
      <p:pic>
        <p:nvPicPr>
          <p:cNvPr id="3074" name="Picture 2" descr="C:\Users\Ad\Pictures\Fotos-048-210x1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19736" y="2564905"/>
            <a:ext cx="2000250" cy="1495425"/>
          </a:xfrm>
          <a:prstGeom prst="rect">
            <a:avLst/>
          </a:prstGeom>
          <a:noFill/>
        </p:spPr>
      </p:pic>
      <p:pic>
        <p:nvPicPr>
          <p:cNvPr id="3078" name="Picture 6" descr="C:\Users\Ad\Pictures\IMG_627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4272" y="2564904"/>
            <a:ext cx="1979712" cy="1979712"/>
          </a:xfrm>
          <a:prstGeom prst="rect">
            <a:avLst/>
          </a:prstGeom>
          <a:noFill/>
        </p:spPr>
      </p:pic>
      <p:pic>
        <p:nvPicPr>
          <p:cNvPr id="3075" name="Picture 3" descr="C:\Users\Ad\Pictures\IMG_4706-210x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5520" y="4005064"/>
            <a:ext cx="2016224" cy="2448272"/>
          </a:xfrm>
          <a:prstGeom prst="rect">
            <a:avLst/>
          </a:prstGeom>
          <a:noFill/>
        </p:spPr>
      </p:pic>
      <p:pic>
        <p:nvPicPr>
          <p:cNvPr id="3076" name="Picture 4" descr="C:\Users\Ad\Pictures\IMG_4709-210x1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5520" y="2564904"/>
            <a:ext cx="2000250" cy="1485900"/>
          </a:xfrm>
          <a:prstGeom prst="rect">
            <a:avLst/>
          </a:prstGeom>
          <a:noFill/>
        </p:spPr>
      </p:pic>
      <p:pic>
        <p:nvPicPr>
          <p:cNvPr id="3077" name="Picture 5" descr="C:\Users\Ad\Pictures\P1020672-210x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1744" y="4005064"/>
            <a:ext cx="1980220" cy="2160240"/>
          </a:xfrm>
          <a:prstGeom prst="rect">
            <a:avLst/>
          </a:prstGeom>
          <a:noFill/>
        </p:spPr>
      </p:pic>
      <p:pic>
        <p:nvPicPr>
          <p:cNvPr id="12" name="Picture 2" descr="C:\Users\Ad\Pictures\smiley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1704" y="2064296"/>
            <a:ext cx="504056" cy="504056"/>
          </a:xfrm>
          <a:prstGeom prst="rect">
            <a:avLst/>
          </a:prstGeom>
          <a:noFill/>
        </p:spPr>
      </p:pic>
      <p:pic>
        <p:nvPicPr>
          <p:cNvPr id="13" name="Picture 3" descr="C:\Users\Ad\Pictures\smiley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56240" y="2066850"/>
            <a:ext cx="535310" cy="490701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68009" y="2564904"/>
            <a:ext cx="24002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42194"/>
          </a:xfrm>
        </p:spPr>
        <p:txBody>
          <a:bodyPr>
            <a:normAutofit fontScale="90000"/>
          </a:bodyPr>
          <a:lstStyle/>
          <a:p>
            <a:br>
              <a:rPr lang="nl-NL" sz="3200" b="1" dirty="0"/>
            </a:br>
            <a:br>
              <a:rPr lang="nl-NL" sz="3200" b="1" dirty="0"/>
            </a:br>
            <a:br>
              <a:rPr lang="nl-NL" sz="3200" b="1" dirty="0"/>
            </a:br>
            <a:r>
              <a:rPr lang="nl-NL" sz="3200" b="1" dirty="0">
                <a:solidFill>
                  <a:srgbClr val="00B050"/>
                </a:solidFill>
              </a:rPr>
              <a:t>10. INFORMATIE VANUIT ORGANISATIE OF VANUIT BEWONER?</a:t>
            </a:r>
          </a:p>
        </p:txBody>
      </p:sp>
      <p:pic>
        <p:nvPicPr>
          <p:cNvPr id="1028" name="Picture 4" descr="Z:\Zorgvisite\Visites\heemswijk heeemskerk viva\IMG_38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75520" y="2780929"/>
            <a:ext cx="2376264" cy="1584175"/>
          </a:xfrm>
          <a:prstGeom prst="rect">
            <a:avLst/>
          </a:prstGeom>
          <a:noFill/>
        </p:spPr>
      </p:pic>
      <p:sp>
        <p:nvSpPr>
          <p:cNvPr id="4" name="Tijdelijke aanduiding voor tekst 3"/>
          <p:cNvSpPr>
            <a:spLocks noGrp="1"/>
          </p:cNvSpPr>
          <p:nvPr>
            <p:ph type="body" idx="4294967295"/>
          </p:nvPr>
        </p:nvSpPr>
        <p:spPr>
          <a:xfrm>
            <a:off x="1524000" y="1535113"/>
            <a:ext cx="4040188" cy="639762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1029" name="Picture 5" descr="Z:\Zorgvisite\Visites\hanzeburg lelystad\IMG_4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584" y="4365104"/>
            <a:ext cx="2217486" cy="1656184"/>
          </a:xfrm>
          <a:prstGeom prst="rect">
            <a:avLst/>
          </a:prstGeom>
          <a:noFill/>
        </p:spPr>
      </p:pic>
      <p:pic>
        <p:nvPicPr>
          <p:cNvPr id="1030" name="Picture 6" descr="Z:\Zorgvisite\Visites\de beukenhof loosdrecht\Foto's\IMG_1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1784" y="2780928"/>
            <a:ext cx="1800200" cy="1595438"/>
          </a:xfrm>
          <a:prstGeom prst="rect">
            <a:avLst/>
          </a:prstGeom>
          <a:noFill/>
        </p:spPr>
      </p:pic>
      <p:pic>
        <p:nvPicPr>
          <p:cNvPr id="11" name="Picture 2" descr="C:\Users\Ad\Pictures\smiley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3752" y="2276872"/>
            <a:ext cx="504056" cy="504056"/>
          </a:xfrm>
          <a:prstGeom prst="rect">
            <a:avLst/>
          </a:prstGeom>
          <a:noFill/>
        </p:spPr>
      </p:pic>
      <p:pic>
        <p:nvPicPr>
          <p:cNvPr id="12" name="Picture 3" descr="C:\Users\Ad\Pictures\smiley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2184" y="2348881"/>
            <a:ext cx="456756" cy="418693"/>
          </a:xfrm>
          <a:prstGeom prst="rect">
            <a:avLst/>
          </a:prstGeom>
          <a:noFill/>
        </p:spPr>
      </p:pic>
      <p:pic>
        <p:nvPicPr>
          <p:cNvPr id="13" name="Picture 2" descr="Z:\Houd de Naaste Vast\HNV Osira-De Drie Hoven\Foto's\IMG_08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2024" y="2780928"/>
            <a:ext cx="1512168" cy="2088232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3EDB88-1899-4503-9BFA-D831DF6F59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780928"/>
            <a:ext cx="1944216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50D31F6F-6923-4DFD-AFD7-2D9378539F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LOGO zorgvisite.jpg">
            <a:extLst>
              <a:ext uri="{FF2B5EF4-FFF2-40B4-BE49-F238E27FC236}">
                <a16:creationId xmlns:a16="http://schemas.microsoft.com/office/drawing/2014/main" id="{69AC1B3C-BA17-4E63-86FD-646504892C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484" y="548680"/>
            <a:ext cx="2088232" cy="8250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D2184D6-5CCF-4E5F-9000-FD99F4725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84" y="1269955"/>
            <a:ext cx="9200681" cy="503936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F9147CB-5693-4A09-80EF-AB83492F6F38}"/>
              </a:ext>
            </a:extLst>
          </p:cNvPr>
          <p:cNvSpPr txBox="1"/>
          <p:nvPr/>
        </p:nvSpPr>
        <p:spPr>
          <a:xfrm>
            <a:off x="1851484" y="6384264"/>
            <a:ext cx="9200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https://www.waardigheidentrots.nl/praktijk/dames-the-blik-risicoloos-is-levenloos/</a:t>
            </a:r>
          </a:p>
        </p:txBody>
      </p:sp>
    </p:spTree>
    <p:extLst>
      <p:ext uri="{BB962C8B-B14F-4D97-AF65-F5344CB8AC3E}">
        <p14:creationId xmlns:p14="http://schemas.microsoft.com/office/powerpoint/2010/main" val="4237712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6030C-3652-491A-A396-7D24D8898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04666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B050"/>
                </a:solidFill>
              </a:rPr>
              <a:t>         Waarde-volle zorg en Thuis Voelen vraagt om bondgenootschap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A4EF4B-2BC3-403F-BD0F-BE8AD21B4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562" y="7822430"/>
            <a:ext cx="16896609" cy="2820615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065466-721F-4F2A-B815-5E5A7AEA1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348880"/>
            <a:ext cx="71287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Afbeelding 4" descr="LOGO zorgvisite.jpg">
            <a:extLst>
              <a:ext uri="{FF2B5EF4-FFF2-40B4-BE49-F238E27FC236}">
                <a16:creationId xmlns:a16="http://schemas.microsoft.com/office/drawing/2014/main" id="{9E000FA1-2DB7-4D36-8C83-B3F66334A0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512" y="72089"/>
            <a:ext cx="2088232" cy="8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4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2C53D-DCD8-44B7-9240-F085F5645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24744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B050"/>
                </a:solidFill>
              </a:rPr>
              <a:t>De vijf fasen van de woonvoorziening bewoner en hun naasten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E1A789-086E-4247-B9FE-BEF13B694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2492896"/>
            <a:ext cx="7376864" cy="396044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Voorbereiding/oriëntatiefase thuis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Entree/de eerste dag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Wonen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Afscheid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Na het afscheid</a:t>
            </a:r>
          </a:p>
          <a:p>
            <a:pPr algn="l"/>
            <a:endParaRPr lang="nl-NL" dirty="0">
              <a:solidFill>
                <a:srgbClr val="00B05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B05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Hoe is een kwaliteitsfunctionaris bij deze fasen betrokken?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Thuis voelen agenda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4" name="Afbeelding 3" descr="LOGO zorgvisite.jpg">
            <a:extLst>
              <a:ext uri="{FF2B5EF4-FFF2-40B4-BE49-F238E27FC236}">
                <a16:creationId xmlns:a16="http://schemas.microsoft.com/office/drawing/2014/main" id="{BFDAADD1-6683-47EE-A98F-43DBB97A5A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484" y="352185"/>
            <a:ext cx="2088232" cy="8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30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16D46-A4B3-4FCE-A4BD-8F52C4FA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373720"/>
            <a:ext cx="7772400" cy="126319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B050"/>
                </a:solidFill>
              </a:rPr>
              <a:t>Dank voor de aandacht !</a:t>
            </a:r>
            <a:br>
              <a:rPr lang="nl-NL" dirty="0"/>
            </a:b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A2EDCA-B6EC-44C7-A5E8-ED31B8330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734" y="1988840"/>
            <a:ext cx="11787266" cy="4752528"/>
          </a:xfrm>
        </p:spPr>
        <p:txBody>
          <a:bodyPr/>
          <a:lstStyle/>
          <a:p>
            <a:r>
              <a:rPr lang="nl-NL" b="1" dirty="0">
                <a:hlinkClick r:id="rId2"/>
              </a:rPr>
              <a:t>www.zorgvisite.nl</a:t>
            </a:r>
          </a:p>
          <a:p>
            <a:r>
              <a:rPr lang="nl-NL" b="1" dirty="0">
                <a:hlinkClick r:id="rId2"/>
              </a:rPr>
              <a:t>www.stichtingthuisvoelen.nl</a:t>
            </a:r>
          </a:p>
          <a:p>
            <a:r>
              <a:rPr lang="nl-NL" b="1" dirty="0">
                <a:hlinkClick r:id="rId2"/>
              </a:rPr>
              <a:t>tvdklinkenberg@gmail.com</a:t>
            </a:r>
            <a:endParaRPr lang="nl-NL" b="1" dirty="0"/>
          </a:p>
          <a:p>
            <a:r>
              <a:rPr lang="nl-NL" b="1" dirty="0"/>
              <a:t> </a:t>
            </a:r>
            <a:r>
              <a:rPr lang="nl-NL" b="1" dirty="0">
                <a:hlinkClick r:id="rId2"/>
              </a:rPr>
              <a:t>hettiwillemse@publicarea.nl</a:t>
            </a:r>
            <a:endParaRPr lang="nl-NL" b="1" dirty="0"/>
          </a:p>
          <a:p>
            <a:endParaRPr lang="nl-NL" b="1" dirty="0"/>
          </a:p>
        </p:txBody>
      </p:sp>
      <p:pic>
        <p:nvPicPr>
          <p:cNvPr id="4" name="Afbeelding 3" descr="LOGO zorgvisite.jpg">
            <a:extLst>
              <a:ext uri="{FF2B5EF4-FFF2-40B4-BE49-F238E27FC236}">
                <a16:creationId xmlns:a16="http://schemas.microsoft.com/office/drawing/2014/main" id="{6B383FF5-8C65-494E-8594-87BAB8AF5B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484" y="548680"/>
            <a:ext cx="2088232" cy="8250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DA9DB91-2B93-4BE8-BD4F-89257FBD0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572432"/>
            <a:ext cx="752128" cy="75212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181A28-F433-4E0D-919C-E97BDA8B1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92" y="5572432"/>
            <a:ext cx="752128" cy="75212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BF2967C-CCA9-4A51-A897-0F5068C1F1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46" y="5572432"/>
            <a:ext cx="1002838" cy="7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96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B995F261-38E7-472D-81C2-8787E9195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480" y="2260957"/>
            <a:ext cx="11226800" cy="39624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Behoort het tot de rol van de kwaliteitsfunctionaris om binnen het zorgorganisatiebeleid alert te zijn op Thuis Voelen voor bewoners, naasten en medewerkers?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Zit het in de functiebeschrijving?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Komen de dimensies van Thuis Voelen aan de orde in het werk als kwaliteitsfunctionaris? Welke knelpunten worden ervaren?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Op welke wijze kun  je er kwaliteitsfunctionaris voor zorgen dat het bewoners- en naasten perspectief een structurele plaats heeft?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Biedt een thuis voelen agenda houvast voor organisatie en </a:t>
            </a:r>
            <a:r>
              <a:rPr lang="nl-NL" dirty="0" err="1">
                <a:solidFill>
                  <a:schemeClr val="tx1"/>
                </a:solidFill>
              </a:rPr>
              <a:t>clientenraad</a:t>
            </a:r>
            <a:r>
              <a:rPr lang="nl-NL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5C22BDD-67F6-4B3B-869B-DC10CA7D4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3" y="499059"/>
            <a:ext cx="2085013" cy="955075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E0D04B9B-8C80-4C6D-AB44-C19E096AD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77699"/>
            <a:ext cx="10363200" cy="1080760"/>
          </a:xfrm>
        </p:spPr>
        <p:txBody>
          <a:bodyPr/>
          <a:lstStyle/>
          <a:p>
            <a:r>
              <a:rPr lang="nl-NL" dirty="0"/>
              <a:t>Bespreekpunten en vragen</a:t>
            </a:r>
          </a:p>
        </p:txBody>
      </p:sp>
    </p:spTree>
    <p:extLst>
      <p:ext uri="{BB962C8B-B14F-4D97-AF65-F5344CB8AC3E}">
        <p14:creationId xmlns:p14="http://schemas.microsoft.com/office/powerpoint/2010/main" val="1433318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57DDD-0739-4D66-A05D-AC5ED08D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er nog vragen? 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0AADE2-9F7C-4C1D-8D9A-3A098AA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1DFE5D-B443-4292-BEB6-6E3607D01B62}" type="slidenum">
              <a:rPr lang="nl-NL">
                <a:solidFill>
                  <a:srgbClr val="FFFFFF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nl-NL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6" name="Afbeelding 6" descr="Afbeelding met object, klok, horloge, oppervlak&#10;&#10;Beschrijving is gegenereerd met zeer hoge betrouwbaarheid">
            <a:extLst>
              <a:ext uri="{FF2B5EF4-FFF2-40B4-BE49-F238E27FC236}">
                <a16:creationId xmlns:a16="http://schemas.microsoft.com/office/drawing/2014/main" id="{578C2E62-E374-46AD-86B2-1BFFAD152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23319"/>
            <a:ext cx="2743200" cy="1611362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AA58E11-435B-4F5E-96BB-0A327CAC1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019" y="2011681"/>
            <a:ext cx="7772400" cy="29410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dirty="0"/>
              <a:t>Sluiting van de meeting </a:t>
            </a:r>
          </a:p>
        </p:txBody>
      </p:sp>
    </p:spTree>
    <p:extLst>
      <p:ext uri="{BB962C8B-B14F-4D97-AF65-F5344CB8AC3E}">
        <p14:creationId xmlns:p14="http://schemas.microsoft.com/office/powerpoint/2010/main" val="11494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12B7BCF-2335-41F9-A398-CF6F22BAD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40" y="306203"/>
            <a:ext cx="2949734" cy="1120899"/>
          </a:xfrm>
          <a:prstGeom prst="rect">
            <a:avLst/>
          </a:prstGeom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0F474316-9209-4633-8E52-60A5E434C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Hetti Willemse</a:t>
            </a:r>
          </a:p>
          <a:p>
            <a:r>
              <a:rPr lang="nl-NL" dirty="0"/>
              <a:t>11 mei 2021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C1BB27B-464A-4916-972C-6BBD9C2E4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Thuis Voelen in woonvoorzieningen</a:t>
            </a:r>
            <a:br>
              <a:rPr lang="nl-NL" dirty="0"/>
            </a:br>
            <a:r>
              <a:rPr lang="nl-NL" dirty="0"/>
              <a:t>kunnen kwaliteitsfunctionarissen daaraan bijdragen en hoe dan?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076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12B7BCF-2335-41F9-A398-CF6F22BAD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82" y="950174"/>
            <a:ext cx="2949734" cy="1120899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B9283FC3-E021-4836-A338-C9ED19CF8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De 10 THe-ma’s van de Dames THe van zorgvisite.nl</a:t>
            </a: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3D6A2A96-E8AE-4B23-8AEF-3CDA12BF3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639144"/>
          </a:xfrm>
        </p:spPr>
        <p:txBody>
          <a:bodyPr>
            <a:normAutofit fontScale="77500" lnSpcReduction="20000"/>
          </a:bodyPr>
          <a:lstStyle/>
          <a:p>
            <a:r>
              <a:rPr lang="nl-NL" sz="5900" dirty="0">
                <a:solidFill>
                  <a:schemeClr val="tx1"/>
                </a:solidFill>
              </a:rPr>
              <a:t>Zorg dienstverlenend aan thuis voelen en welbevinden van cliënten, naasten en medewerkers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167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pic>
        <p:nvPicPr>
          <p:cNvPr id="4" name="Afbeelding 3" descr="IMG_4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8110" y="3212976"/>
            <a:ext cx="3996754" cy="2985230"/>
          </a:xfrm>
          <a:prstGeom prst="rect">
            <a:avLst/>
          </a:prstGeom>
        </p:spPr>
      </p:pic>
      <p:pic>
        <p:nvPicPr>
          <p:cNvPr id="5" name="Afbeelding 4" descr="Screenshot Zorgvi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0017" y="2132857"/>
            <a:ext cx="4320480" cy="3960439"/>
          </a:xfrm>
          <a:prstGeom prst="rect">
            <a:avLst/>
          </a:prstGeom>
        </p:spPr>
      </p:pic>
      <p:pic>
        <p:nvPicPr>
          <p:cNvPr id="6" name="Afbeelding 5" descr="Screenshot googlemaps dec 2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7689" y="1340769"/>
            <a:ext cx="2160240" cy="1728191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663952" y="404664"/>
            <a:ext cx="417646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00B050"/>
                </a:solidFill>
                <a:latin typeface="Calibri"/>
              </a:rPr>
              <a:t>DE 10 THe-ma’s van de Dames THe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pic>
        <p:nvPicPr>
          <p:cNvPr id="4" name="Afbeelding 3" descr="CoverboekEnzijleefdennoggoedentevre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4273" y="4397346"/>
            <a:ext cx="1543617" cy="23039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6564A6F-80EB-4EC7-B475-EF0185322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4000754"/>
            <a:ext cx="3528392" cy="23447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B99B84D-C9AD-411C-9B3F-A4D6E317B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66" y="1412776"/>
            <a:ext cx="3445610" cy="233575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20A377-2084-401A-9970-8D1A7E6B2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412777"/>
            <a:ext cx="2160240" cy="26658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 rot="10800000" flipV="1">
            <a:off x="1981200" y="1268760"/>
            <a:ext cx="8229600" cy="4015048"/>
          </a:xfrm>
        </p:spPr>
        <p:txBody>
          <a:bodyPr>
            <a:normAutofit fontScale="90000"/>
          </a:bodyPr>
          <a:lstStyle/>
          <a:p>
            <a:r>
              <a:rPr lang="nl-NL" sz="2400" b="1" dirty="0">
                <a:solidFill>
                  <a:srgbClr val="00B050"/>
                </a:solidFill>
              </a:rPr>
              <a:t>JA HET KAN</a:t>
            </a:r>
            <a:br>
              <a:rPr lang="nl-NL" sz="2400" b="1" dirty="0">
                <a:solidFill>
                  <a:srgbClr val="00B050"/>
                </a:solidFill>
              </a:rPr>
            </a:br>
            <a:br>
              <a:rPr lang="nl-NL" sz="2400" b="1" dirty="0">
                <a:solidFill>
                  <a:srgbClr val="00B050"/>
                </a:solidFill>
              </a:rPr>
            </a:br>
            <a:br>
              <a:rPr lang="nl-NL" sz="2400" b="1" dirty="0">
                <a:solidFill>
                  <a:srgbClr val="00B050"/>
                </a:solidFill>
              </a:rPr>
            </a:br>
            <a:r>
              <a:rPr lang="nl-NL" sz="2400" b="1" dirty="0">
                <a:solidFill>
                  <a:srgbClr val="00B050"/>
                </a:solidFill>
              </a:rPr>
              <a:t>JA, HET IS NIET MOEILIJK</a:t>
            </a:r>
            <a:br>
              <a:rPr lang="nl-NL" sz="2400" b="1" dirty="0">
                <a:solidFill>
                  <a:srgbClr val="00B050"/>
                </a:solidFill>
              </a:rPr>
            </a:br>
            <a:br>
              <a:rPr lang="nl-NL" sz="2400" b="1" dirty="0">
                <a:solidFill>
                  <a:srgbClr val="00B050"/>
                </a:solidFill>
              </a:rPr>
            </a:br>
            <a:br>
              <a:rPr lang="nl-NL" sz="2400" b="1" dirty="0">
                <a:solidFill>
                  <a:srgbClr val="00B050"/>
                </a:solidFill>
              </a:rPr>
            </a:br>
            <a:br>
              <a:rPr lang="nl-NL" sz="2400" b="1" dirty="0">
                <a:solidFill>
                  <a:srgbClr val="00B050"/>
                </a:solidFill>
              </a:rPr>
            </a:br>
            <a:r>
              <a:rPr lang="nl-NL" sz="2400" b="1" dirty="0">
                <a:solidFill>
                  <a:srgbClr val="00B050"/>
                </a:solidFill>
              </a:rPr>
              <a:t>THUIS VOELEN KAN IN ELK WOONZORGCENTRUM OF VERPLEEGHUIS</a:t>
            </a:r>
            <a:br>
              <a:rPr lang="nl-NL" sz="2400" b="1" dirty="0">
                <a:solidFill>
                  <a:srgbClr val="00B050"/>
                </a:solidFill>
              </a:rPr>
            </a:br>
            <a:br>
              <a:rPr lang="nl-NL" sz="2400" b="1" dirty="0">
                <a:solidFill>
                  <a:srgbClr val="00B050"/>
                </a:solidFill>
              </a:rPr>
            </a:br>
            <a:br>
              <a:rPr lang="nl-NL" sz="2400" b="1" dirty="0">
                <a:solidFill>
                  <a:srgbClr val="00B050"/>
                </a:solidFill>
              </a:rPr>
            </a:br>
            <a:r>
              <a:rPr lang="nl-NL" sz="2400" b="1" dirty="0"/>
              <a:t>- op basis van ruim 200 zorg- en buurtvisites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81199" y="1149844"/>
            <a:ext cx="8104577" cy="4223372"/>
          </a:xfrm>
        </p:spPr>
        <p:txBody>
          <a:bodyPr>
            <a:normAutofit/>
          </a:bodyPr>
          <a:lstStyle/>
          <a:p>
            <a:r>
              <a:rPr lang="nl-NL" sz="2400" b="1" i="1" dirty="0">
                <a:solidFill>
                  <a:srgbClr val="00B050"/>
                </a:solidFill>
              </a:rPr>
              <a:t>WAAR LETTEN WE OP: </a:t>
            </a:r>
            <a:br>
              <a:rPr lang="nl-NL" sz="2400" b="1" i="1" dirty="0">
                <a:solidFill>
                  <a:srgbClr val="00B050"/>
                </a:solidFill>
              </a:rPr>
            </a:br>
            <a:r>
              <a:rPr lang="nl-NL" sz="2400" b="1" i="1" dirty="0">
                <a:solidFill>
                  <a:srgbClr val="00B050"/>
                </a:solidFill>
              </a:rPr>
              <a:t>5 dames ‘</a:t>
            </a:r>
            <a:r>
              <a:rPr lang="nl-NL" sz="2400" b="1" i="1" dirty="0" err="1">
                <a:solidFill>
                  <a:srgbClr val="00B050"/>
                </a:solidFill>
              </a:rPr>
              <a:t>THe</a:t>
            </a:r>
            <a:r>
              <a:rPr lang="nl-NL" sz="2400" b="1" i="1" dirty="0">
                <a:solidFill>
                  <a:srgbClr val="00B050"/>
                </a:solidFill>
              </a:rPr>
              <a:t>’ </a:t>
            </a:r>
            <a:br>
              <a:rPr lang="nl-NL" sz="2400" b="1" i="1" dirty="0">
                <a:solidFill>
                  <a:srgbClr val="00B050"/>
                </a:solidFill>
              </a:rPr>
            </a:br>
            <a:r>
              <a:rPr lang="nl-NL" sz="2400" b="1" i="1" dirty="0">
                <a:solidFill>
                  <a:srgbClr val="00B050"/>
                </a:solidFill>
              </a:rPr>
              <a:t>Thuis voelen punten</a:t>
            </a:r>
            <a:br>
              <a:rPr lang="nl-NL" sz="2400" dirty="0">
                <a:solidFill>
                  <a:srgbClr val="00B050"/>
                </a:solidFill>
              </a:rPr>
            </a:br>
            <a:br>
              <a:rPr lang="nl-NL" sz="2400" dirty="0">
                <a:solidFill>
                  <a:srgbClr val="00B050"/>
                </a:solidFill>
              </a:rPr>
            </a:br>
            <a:r>
              <a:rPr lang="nl-NL" sz="2400" dirty="0">
                <a:solidFill>
                  <a:srgbClr val="00B050"/>
                </a:solidFill>
              </a:rPr>
              <a:t>1. CONTACT EN ONTMOETING</a:t>
            </a:r>
            <a:br>
              <a:rPr lang="nl-NL" sz="2400" dirty="0">
                <a:solidFill>
                  <a:srgbClr val="00B050"/>
                </a:solidFill>
              </a:rPr>
            </a:br>
            <a:r>
              <a:rPr lang="nl-NL" sz="2400" dirty="0">
                <a:solidFill>
                  <a:srgbClr val="00B050"/>
                </a:solidFill>
              </a:rPr>
              <a:t>2.VRIJHEID EN BEWEGINGSRUIMTE</a:t>
            </a:r>
            <a:br>
              <a:rPr lang="nl-NL" sz="2400" dirty="0">
                <a:solidFill>
                  <a:srgbClr val="00B050"/>
                </a:solidFill>
              </a:rPr>
            </a:br>
            <a:r>
              <a:rPr lang="nl-NL" sz="2400" dirty="0">
                <a:solidFill>
                  <a:srgbClr val="00B050"/>
                </a:solidFill>
              </a:rPr>
              <a:t>3. FRISSE LUCHT</a:t>
            </a:r>
            <a:br>
              <a:rPr lang="nl-NL" sz="2400" dirty="0">
                <a:solidFill>
                  <a:srgbClr val="00B050"/>
                </a:solidFill>
              </a:rPr>
            </a:br>
            <a:r>
              <a:rPr lang="nl-NL" sz="2400" dirty="0">
                <a:solidFill>
                  <a:srgbClr val="00B050"/>
                </a:solidFill>
              </a:rPr>
              <a:t>4. GOED ETEN EN DRINKEN</a:t>
            </a:r>
            <a:br>
              <a:rPr lang="nl-NL" sz="2400" dirty="0">
                <a:solidFill>
                  <a:srgbClr val="00B050"/>
                </a:solidFill>
              </a:rPr>
            </a:br>
            <a:r>
              <a:rPr lang="nl-NL" sz="2400" dirty="0">
                <a:solidFill>
                  <a:srgbClr val="00B050"/>
                </a:solidFill>
              </a:rPr>
              <a:t>5. INFORMATIE EN COMMUNICATIE</a:t>
            </a:r>
          </a:p>
        </p:txBody>
      </p:sp>
      <p:pic>
        <p:nvPicPr>
          <p:cNvPr id="4" name="Afbeelding 3" descr="Afbeeld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6280" y="1916832"/>
            <a:ext cx="1584176" cy="1224136"/>
          </a:xfrm>
          <a:prstGeom prst="rect">
            <a:avLst/>
          </a:prstGeom>
        </p:spPr>
      </p:pic>
      <p:pic>
        <p:nvPicPr>
          <p:cNvPr id="5" name="Afbeelding 4" descr="Afbeeldin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3512" y="2636912"/>
            <a:ext cx="2133532" cy="1728192"/>
          </a:xfrm>
          <a:prstGeom prst="rect">
            <a:avLst/>
          </a:prstGeom>
        </p:spPr>
      </p:pic>
      <p:pic>
        <p:nvPicPr>
          <p:cNvPr id="6" name="Afbeelding 5" descr="Afbeelding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69169" y="3284984"/>
            <a:ext cx="1814356" cy="13586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zorgvi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88641"/>
            <a:ext cx="2592288" cy="10241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209800" y="1340770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Ezelsbruggetje</a:t>
            </a:r>
            <a:br>
              <a:rPr lang="nl-NL" b="1" dirty="0">
                <a:solidFill>
                  <a:srgbClr val="00B050"/>
                </a:solidFill>
              </a:rPr>
            </a:br>
            <a:r>
              <a:rPr lang="nl-NL" b="1" dirty="0">
                <a:solidFill>
                  <a:srgbClr val="00B050"/>
                </a:solidFill>
              </a:rPr>
              <a:t>WeeTJe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2895600" y="2852936"/>
            <a:ext cx="6400800" cy="2808312"/>
          </a:xfrm>
        </p:spPr>
        <p:txBody>
          <a:bodyPr>
            <a:normAutofit/>
          </a:bodyPr>
          <a:lstStyle/>
          <a:p>
            <a:endParaRPr lang="nl-NL" b="1" dirty="0">
              <a:solidFill>
                <a:srgbClr val="00B050"/>
              </a:solidFill>
            </a:endParaRPr>
          </a:p>
          <a:p>
            <a:r>
              <a:rPr lang="nl-NL" b="1" dirty="0">
                <a:solidFill>
                  <a:srgbClr val="00B050"/>
                </a:solidFill>
              </a:rPr>
              <a:t>W</a:t>
            </a:r>
            <a:r>
              <a:rPr lang="nl-NL" dirty="0">
                <a:solidFill>
                  <a:srgbClr val="00B050"/>
                </a:solidFill>
              </a:rPr>
              <a:t>aardigheid</a:t>
            </a:r>
          </a:p>
          <a:p>
            <a:r>
              <a:rPr lang="nl-NL" b="1" dirty="0">
                <a:solidFill>
                  <a:srgbClr val="00B050"/>
                </a:solidFill>
              </a:rPr>
              <a:t>T</a:t>
            </a:r>
            <a:r>
              <a:rPr lang="nl-NL" dirty="0">
                <a:solidFill>
                  <a:srgbClr val="00B050"/>
                </a:solidFill>
              </a:rPr>
              <a:t>evredenheid</a:t>
            </a:r>
          </a:p>
          <a:p>
            <a:r>
              <a:rPr lang="nl-NL" b="1" dirty="0">
                <a:solidFill>
                  <a:srgbClr val="00B050"/>
                </a:solidFill>
              </a:rPr>
              <a:t>Je</a:t>
            </a:r>
            <a:r>
              <a:rPr lang="nl-NL" dirty="0">
                <a:solidFill>
                  <a:srgbClr val="00B050"/>
                </a:solidFill>
              </a:rPr>
              <a:t> Thuis Voelen</a:t>
            </a:r>
          </a:p>
          <a:p>
            <a:endParaRPr lang="nl-NL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streept">
  <a:themeElements>
    <a:clrScheme name="Gestreept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Gestreept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EC06FC5E9C1458EF899B2897ECB0E" ma:contentTypeVersion="6" ma:contentTypeDescription="Een nieuw document maken." ma:contentTypeScope="" ma:versionID="979aaadcd6717969d1144a6d9c60a988">
  <xsd:schema xmlns:xsd="http://www.w3.org/2001/XMLSchema" xmlns:xs="http://www.w3.org/2001/XMLSchema" xmlns:p="http://schemas.microsoft.com/office/2006/metadata/properties" xmlns:ns2="710c7c89-638c-461d-8021-95500fe88380" targetNamespace="http://schemas.microsoft.com/office/2006/metadata/properties" ma:root="true" ma:fieldsID="b4b7e8e8d9fc81fb545551eff26a39e5" ns2:_="">
    <xsd:import namespace="710c7c89-638c-461d-8021-95500fe883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c7c89-638c-461d-8021-95500fe88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898EDC-9E31-4BA2-92D6-4C1026474D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6CE2B5-AD59-4CBA-A1B0-621CBFCF45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C2AB08-D1F8-46D9-9F99-808CCAF4B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0c7c89-638c-461d-8021-95500fe88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4483</TotalTime>
  <Words>534</Words>
  <Application>Microsoft Office PowerPoint</Application>
  <PresentationFormat>Breedbeeld</PresentationFormat>
  <Paragraphs>81</Paragraphs>
  <Slides>27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Corbel</vt:lpstr>
      <vt:lpstr>Wingdings</vt:lpstr>
      <vt:lpstr>Kantoorthema</vt:lpstr>
      <vt:lpstr>Gestreept</vt:lpstr>
      <vt:lpstr>Office-thema</vt:lpstr>
      <vt:lpstr>De dames THe  op visite</vt:lpstr>
      <vt:lpstr>Agenda</vt:lpstr>
      <vt:lpstr>Thuis Voelen in woonvoorzieningen kunnen kwaliteitsfunctionarissen daaraan bijdragen en hoe dan? </vt:lpstr>
      <vt:lpstr>De 10 THe-ma’s van de Dames THe van zorgvisite.nl</vt:lpstr>
      <vt:lpstr>PowerPoint-presentatie</vt:lpstr>
      <vt:lpstr>PowerPoint-presentatie</vt:lpstr>
      <vt:lpstr>JA HET KAN   JA, HET IS NIET MOEILIJK    THUIS VOELEN KAN IN ELK WOONZORGCENTRUM OF VERPLEEGHUIS   - op basis van ruim 200 zorg- en buurtvisites</vt:lpstr>
      <vt:lpstr>WAAR LETTEN WE OP:  5 dames ‘THe’  Thuis voelen punten  1. CONTACT EN ONTMOETING 2.VRIJHEID EN BEWEGINGSRUIMTE 3. FRISSE LUCHT 4. GOED ETEN EN DRINKEN 5. INFORMATIE EN COMMUNICATIE</vt:lpstr>
      <vt:lpstr>Ezelsbruggetje WeeTJe</vt:lpstr>
      <vt:lpstr>               Werkwijze Zorgvisite</vt:lpstr>
      <vt:lpstr>De tien THema’s (rode draden)  uit de 200 zorgvisites </vt:lpstr>
      <vt:lpstr>  1. HET ZIJN DE KLEINE DINGEN DIE HET DOEN</vt:lpstr>
      <vt:lpstr>  2. MAAKT HET HUIS CONTACT MET ZIJN OMGEVING </vt:lpstr>
      <vt:lpstr>  3. GEVOEL VAN VRIJHEID EN BEWEGEN</vt:lpstr>
      <vt:lpstr>  4. (ZORG)INSTITUUT OF GEZELLIG HUIS?</vt:lpstr>
      <vt:lpstr>  5. BEWONERS OF ORGANISATIE CENTRAAL?</vt:lpstr>
      <vt:lpstr>   6. ZORGELIJKE OF GEWONE LEVEN CENTRAAL? </vt:lpstr>
      <vt:lpstr>  7. ETEN &amp; DRINKEN: HOOFD- OF BIJZAAK?</vt:lpstr>
      <vt:lpstr>8. UITNODIGEND VOOR NAASTEN?</vt:lpstr>
      <vt:lpstr>  9. AANDACHT VOOR PRIVACY EN INDIVIDU?</vt:lpstr>
      <vt:lpstr>   10. INFORMATIE VANUIT ORGANISATIE OF VANUIT BEWONER?</vt:lpstr>
      <vt:lpstr>PowerPoint-presentatie</vt:lpstr>
      <vt:lpstr>         Waarde-volle zorg en Thuis Voelen vraagt om bondgenootschap</vt:lpstr>
      <vt:lpstr>De vijf fasen van de woonvoorziening bewoner en hun naasten</vt:lpstr>
      <vt:lpstr>Dank voor de aandacht ! </vt:lpstr>
      <vt:lpstr>Bespreekpunten en vragen</vt:lpstr>
      <vt:lpstr>Zijn er nog vragen?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Bijeenkomst</dc:title>
  <dc:creator>Maud Notten</dc:creator>
  <cp:lastModifiedBy>Hans Eijkman</cp:lastModifiedBy>
  <cp:revision>70</cp:revision>
  <cp:lastPrinted>2021-04-07T07:45:52Z</cp:lastPrinted>
  <dcterms:created xsi:type="dcterms:W3CDTF">2020-11-10T10:03:10Z</dcterms:created>
  <dcterms:modified xsi:type="dcterms:W3CDTF">2021-05-19T10:51:45Z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0x010100513EC06FC5E9C1458EF899B2897ECB0E</vt:lpwstr>
  </property>
</Properties>
</file>