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nl-NL" sz="18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nl-NL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nl-NL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nl-NL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nl-NL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nl-NL" sz="1400" b="0" strike="noStrike" spc="-1">
                <a:latin typeface="Times New Roman"/>
              </a:defRPr>
            </a:lvl1pPr>
          </a:lstStyle>
          <a:p>
            <a:r>
              <a:rPr lang="nl-NL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nl-NL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588D831A-2BBE-4E71-8C05-44947A6B6F0E}" type="slidenum">
              <a:rPr lang="nl-NL" sz="1400" b="0" strike="noStrike" spc="-1">
                <a:latin typeface="Times New Roman"/>
              </a:rPr>
              <a:t>‹nr.›</a:t>
            </a:fld>
            <a:endParaRPr lang="nl-NL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.yourcircuit.com/#/space/2670f95f-f07a-4c0b-9d55-ed7c0fc351ee?topic=82e3b356-93f6-43ad-a20b-1cec78767a8a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kwatching.com/archive/2020/01/13/presentatie-overtuigen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kwatching.com/archive/2020/01/13/presentatie-overtuigen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4600" cy="3084120"/>
          </a:xfrm>
          <a:prstGeom prst="rect">
            <a:avLst/>
          </a:prstGeom>
          <a:ln w="0">
            <a:noFill/>
          </a:ln>
        </p:spPr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Pagina met DAF openen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Pagina Process mining openen en op 6: min</a:t>
            </a:r>
          </a:p>
        </p:txBody>
      </p:sp>
      <p:sp>
        <p:nvSpPr>
          <p:cNvPr id="153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en-N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060B3BA-72B2-4F57-98EC-9F38AAEA0C7F}" type="slidenum">
              <a:rPr lang="en-N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lang="nl-NL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4813" cy="3084513"/>
          </a:xfrm>
          <a:prstGeom prst="rect">
            <a:avLst/>
          </a:prstGeom>
          <a:ln w="0">
            <a:noFill/>
          </a:ln>
        </p:spPr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Technische achtergrond.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Begonnen als programmeur in Telecom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Later werkzaam op Informatiecentrum (IBM concept) ten tijde van de eerste PC’s in het bedrijfsleven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nl-NL" sz="20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Presentatie wordt later beschikbaar gesteld</a:t>
            </a:r>
          </a:p>
        </p:txBody>
      </p:sp>
      <p:sp>
        <p:nvSpPr>
          <p:cNvPr id="156" name="PlaceHolder 3"/>
          <p:cNvSpPr>
            <a:spLocks noGrp="1"/>
          </p:cNvSpPr>
          <p:nvPr>
            <p:ph type="sldNum" idx="11"/>
          </p:nvPr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en-N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1DBF5D1-1387-41B6-80BC-2D35F4163509}" type="slidenum">
              <a:rPr lang="en-N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nl-NL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4813" cy="3084513"/>
          </a:xfrm>
          <a:prstGeom prst="rect">
            <a:avLst/>
          </a:prstGeom>
          <a:ln w="0">
            <a:noFill/>
          </a:ln>
        </p:spPr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Wikipedia – Great acelleration https://en.wikipedia.org/wiki/Great_Acceleration 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nl-NL" sz="20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1200" b="0" strike="noStrike" spc="-1">
                <a:solidFill>
                  <a:srgbClr val="000000"/>
                </a:solidFill>
                <a:latin typeface="Arial"/>
              </a:rPr>
              <a:t>Atos Link: </a:t>
            </a:r>
            <a:r>
              <a:rPr lang="nl-NL" sz="1200" b="0" u="sng" strike="noStrike" spc="-1">
                <a:solidFill>
                  <a:srgbClr val="000000"/>
                </a:solidFill>
                <a:uFillTx/>
                <a:latin typeface="Arial"/>
                <a:hlinkClick r:id="rId3"/>
              </a:rPr>
              <a:t>https://eu.yourcircuit.com/#/space/2670f95f-f07a-4c0b-9d55-ed7c0fc351ee?topic=82e3b356-93f6-43ad-a20b-1cec78767a8a</a:t>
            </a:r>
            <a:endParaRPr lang="nl-NL" sz="12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nl-NL" sz="12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nl-NL" sz="12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Alle elementen groeien sinds ongeveer 1950 (eerste industriële revolutie ????)</a:t>
            </a:r>
          </a:p>
        </p:txBody>
      </p:sp>
      <p:sp>
        <p:nvSpPr>
          <p:cNvPr id="159" name="PlaceHolder 3"/>
          <p:cNvSpPr>
            <a:spLocks noGrp="1"/>
          </p:cNvSpPr>
          <p:nvPr>
            <p:ph type="sldNum" idx="12"/>
          </p:nvPr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en-N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C77FFC8-A254-4B8E-AFD6-D3F89010AC28}" type="slidenum">
              <a:rPr lang="en-N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nl-NL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4960" cy="3084840"/>
          </a:xfrm>
          <a:prstGeom prst="rect">
            <a:avLst/>
          </a:prstGeom>
          <a:ln w="0">
            <a:noFill/>
          </a:ln>
        </p:spPr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Hieronder volgen enkele ontwerpsuggesties. 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Je kunt ze in deze volgorde gebruiken.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Of je kiest er een of meer en wisselt deze af.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Inspiratie nodig? Bekijk deze tips: </a:t>
            </a:r>
            <a:r>
              <a:rPr lang="nl-NL" sz="2000" b="0" u="sng" strike="noStrike" spc="-1">
                <a:solidFill>
                  <a:srgbClr val="000000"/>
                </a:solidFill>
                <a:uFillTx/>
                <a:latin typeface="Arial"/>
                <a:hlinkClick r:id="rId3"/>
              </a:rPr>
              <a:t>https://www.frankwatching.com/archive/2020/01/13/presentatie-overtuigen/</a:t>
            </a:r>
            <a:endParaRPr lang="nl-NL" sz="20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nl-NL" sz="2000" b="0" strike="noStrike" spc="-1"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en-N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EEC0E2D-D942-4198-A35D-A1BF789ECA90}" type="slidenum">
              <a:rPr lang="en-N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nl-NL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4813" cy="3084513"/>
          </a:xfrm>
          <a:prstGeom prst="rect">
            <a:avLst/>
          </a:prstGeom>
          <a:ln w="0">
            <a:noFill/>
          </a:ln>
        </p:spPr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Invloed door mensen is onder andere goed te zien in garnalen (shrimp aquaculture, maar denk ook aan zalm)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Biodiversiteit</a:t>
            </a:r>
          </a:p>
        </p:txBody>
      </p:sp>
      <p:sp>
        <p:nvSpPr>
          <p:cNvPr id="165" name="PlaceHolder 3"/>
          <p:cNvSpPr>
            <a:spLocks noGrp="1"/>
          </p:cNvSpPr>
          <p:nvPr>
            <p:ph type="sldNum" idx="14"/>
          </p:nvPr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en-NL" sz="1200" b="0" strike="noStrike" spc="-1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C7C26314-A7B9-4E6B-9067-A0F8669051A8}" type="slidenum">
              <a:rPr lang="en-NL" sz="1200" b="0" strike="noStrike" spc="-1">
                <a:latin typeface="Times New Roman"/>
              </a:rPr>
              <a:t>5</a:t>
            </a:fld>
            <a:endParaRPr lang="nl-NL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4813" cy="3084513"/>
          </a:xfrm>
          <a:prstGeom prst="rect">
            <a:avLst/>
          </a:prstGeom>
          <a:ln w="0">
            <a:noFill/>
          </a:ln>
        </p:spPr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Invloed door mensen is onder andere goed te zien in garnalen (shrimp aquaculture, maar denk ook aan zalm)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Biodiversiteit</a:t>
            </a:r>
          </a:p>
        </p:txBody>
      </p:sp>
      <p:sp>
        <p:nvSpPr>
          <p:cNvPr id="168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en-N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890B296-D3E4-4B35-9B21-E08554F9FA2F}" type="slidenum">
              <a:rPr lang="en-N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nl-NL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4600" cy="3084120"/>
          </a:xfrm>
          <a:prstGeom prst="rect">
            <a:avLst/>
          </a:prstGeom>
          <a:ln w="0">
            <a:noFill/>
          </a:ln>
        </p:spPr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Hieronder volgen enkele ontwerpsuggesties. 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Je kunt ze in deze volgorde gebruiken.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Of je kiest er een of meer en wisselt deze af.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Inspiratie nodig? Bekijk deze tips: </a:t>
            </a:r>
            <a:r>
              <a:rPr lang="nl-NL" sz="2000" b="0" u="sng" strike="noStrike" spc="-1">
                <a:solidFill>
                  <a:srgbClr val="000000"/>
                </a:solidFill>
                <a:uFillTx/>
                <a:latin typeface="Arial"/>
                <a:hlinkClick r:id="rId3"/>
              </a:rPr>
              <a:t>https://www.frankwatching.com/archive/2020/01/13/presentatie-overtuigen/</a:t>
            </a:r>
            <a:endParaRPr lang="nl-NL" sz="20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nl-NL" sz="2000" b="0" strike="noStrike" spc="-1"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en-N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14085774-EBEF-4344-B3D6-98837FDA8B3C}" type="slidenum">
              <a:rPr lang="en-N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nl-NL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4813" cy="3084513"/>
          </a:xfrm>
          <a:prstGeom prst="rect">
            <a:avLst/>
          </a:prstGeom>
          <a:ln w="0">
            <a:noFill/>
          </a:ln>
        </p:spPr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Industry 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1.0 – Mechanisatie (waterkracht, stoomkracht)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2.0 – Massaproductie, productielijnen, elektriciteit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3.0 – Computer en (lokale) automatisering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4.0 – End-to-end integratie automatisering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nl-NL" sz="20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latin typeface="Arial"/>
              </a:rPr>
              <a:t>DeFeo: 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nl-NL" sz="2000" b="0" strike="noStrike" spc="-1"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sldNum" idx="17"/>
          </p:nvPr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en-N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C4BF9A4B-6BC5-460C-AD9B-F84ED0E6BE78}" type="slidenum">
              <a:rPr lang="en-N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nl-NL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E535C4A-D750-489D-8378-872D72852BF6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236B89B-7ACB-43B7-878A-BF5E6B1DA242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4C290D4-BC4B-4385-84E5-B38462474B68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830315E-854B-4807-B8B6-8617989F77D6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ACA2CD5-17FF-4B9E-B37C-7B7AA0645DE3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A6DEB67-C7A7-4CD0-87EE-868B5C241477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32DFECB-7DAB-4D87-BCA2-7971EA1100B5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3A723DB-BE4A-4D50-8CDD-13D8F74A2A4C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5E8F324-11FF-4C84-920F-06C827134055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A54E1AC-2420-4E98-817B-13CC0896087B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7C40461-366A-452D-87CC-D788921B939A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8CA8A7F-F3E7-4DAA-B445-33B87B16DFD0}" type="slidenum">
              <a:t>‹nr.›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E933264-BD2B-470C-8DB1-E760F7A4459C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9E83046-5D70-4633-B060-BAB80BBBE61D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20325B9-DE53-455F-8A74-87D1836BED46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7309A61-0761-4A94-B4B0-3773D926ABCB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F892437-701F-4041-8C63-4B9D99A28D8A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62C61C7-12AE-40C7-96CA-5BC045F848BB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3ECDFB2-1D6F-4D68-BAE8-942E81743DE4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51903EB-310F-4445-9271-4363D4FDBD17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6FA7EFF-18F0-4E01-9C33-3AE4CDC1DC7E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11FE01C-48FF-4AD9-978A-B7658B0EB1B3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E78FC43-B894-4A7C-96CB-0A282E2A673D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nl-N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95DC14D-5427-4A14-8F9D-6CF6758C5D4F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nl-NL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nl-NL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nl-NL" sz="14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nl-NL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97E52F75-1BE0-43E8-8BE3-92E716434AD4}" type="slidenum">
              <a:rPr lang="nl-NL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‹nr.›</a:t>
            </a:fld>
            <a:endParaRPr lang="nl-NL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nl-NL" sz="1400" b="0" strike="noStrike" spc="-1">
                <a:latin typeface="Times New Roman"/>
              </a:defRPr>
            </a:lvl1pPr>
          </a:lstStyle>
          <a:p>
            <a:r>
              <a:rPr lang="nl-NL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nl-NL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20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nl-NL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nl-NL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nl-NL" sz="1400" b="0" strike="noStrike" spc="-1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nl-NL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98B8FA6B-63CC-40CE-AE3D-790D6A689D3A}" type="slidenum">
              <a:rPr lang="nl-NL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‹nr.›</a:t>
            </a:fld>
            <a:endParaRPr lang="nl-NL" sz="12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nl-NL" sz="1400" b="0" strike="noStrike" spc="-1">
                <a:latin typeface="Times New Roman"/>
              </a:defRPr>
            </a:lvl1pPr>
          </a:lstStyle>
          <a:p>
            <a:r>
              <a:rPr lang="nl-NL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nl-NL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20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nk.nl/index.mchil?page=artikel&amp;id=1006&amp;artid=5504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springcast.fm/17622/data-en-kwaliteit-deel-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boekscout.nl/shop2/categorie.php?cat=23" TargetMode="External"/><Relationship Id="rId5" Type="http://schemas.openxmlformats.org/officeDocument/2006/relationships/hyperlink" Target="https://www.nnk.nl/show/pub/39/het-veranderende-ecosysteem-van-de-kwaliteitsmanager" TargetMode="External"/><Relationship Id="rId4" Type="http://schemas.openxmlformats.org/officeDocument/2006/relationships/hyperlink" Target="https://app.springcast.fm/17622/data-en-kwaliteit-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46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Arc 48"/>
          <p:cNvSpPr/>
          <p:nvPr/>
        </p:nvSpPr>
        <p:spPr>
          <a:xfrm rot="16605000">
            <a:off x="674280" y="777240"/>
            <a:ext cx="2986560" cy="2986560"/>
          </a:xfrm>
          <a:prstGeom prst="arc">
            <a:avLst>
              <a:gd name="adj1" fmla="val 14455503"/>
              <a:gd name="adj2" fmla="val 0"/>
            </a:avLst>
          </a:prstGeom>
          <a:noFill/>
          <a:ln w="127000" cap="rnd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92800" y="1370160"/>
            <a:ext cx="5423040" cy="238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rmAutofit fontScale="78000"/>
          </a:bodyPr>
          <a:lstStyle/>
          <a:p>
            <a:pPr>
              <a:lnSpc>
                <a:spcPct val="90000"/>
              </a:lnSpc>
              <a:buNone/>
            </a:pPr>
            <a:r>
              <a:rPr lang="nl-NL" sz="6000" b="0" strike="noStrike" spc="-1">
                <a:solidFill>
                  <a:srgbClr val="FFFFFF"/>
                </a:solidFill>
                <a:latin typeface="Calibri Light"/>
                <a:ea typeface="DejaVu Sans"/>
              </a:rPr>
              <a:t>Rondetafel bijeenkomst: Industry 4.0 &amp; Quality 4.0</a:t>
            </a:r>
            <a:endParaRPr lang="nl-NL" sz="6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941040" y="3849840"/>
            <a:ext cx="5084280" cy="188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nl-NL" sz="2800" b="0" strike="noStrike" spc="-1">
                <a:solidFill>
                  <a:srgbClr val="FFFFFF"/>
                </a:solidFill>
                <a:latin typeface="Calibri"/>
                <a:ea typeface="DejaVu Sans"/>
              </a:rPr>
              <a:t>16-03-2023</a:t>
            </a:r>
            <a:endParaRPr lang="nl-NL" sz="28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nl-NL" sz="28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nl-NL" sz="28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nl-NL" sz="2800" b="0" strike="noStrike" spc="-1">
                <a:solidFill>
                  <a:srgbClr val="FFFFFF"/>
                </a:solidFill>
                <a:latin typeface="Calibri"/>
                <a:ea typeface="DejaVu Sans"/>
              </a:rPr>
              <a:t>Sectie Data &amp; Kwaliteit</a:t>
            </a:r>
            <a:endParaRPr lang="nl-NL" sz="2800" b="0" strike="noStrike" spc="-1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nl-NL" sz="2800" b="0" strike="noStrike" spc="-1">
                <a:solidFill>
                  <a:srgbClr val="FFFFFF"/>
                </a:solidFill>
                <a:latin typeface="Calibri"/>
                <a:ea typeface="DejaVu Sans"/>
              </a:rPr>
              <a:t>o.l.v. Kees de Vaal</a:t>
            </a:r>
            <a:endParaRPr lang="nl-NL" sz="2800" b="0" strike="noStrike" spc="-1">
              <a:latin typeface="Arial"/>
            </a:endParaRPr>
          </a:p>
        </p:txBody>
      </p:sp>
      <p:sp>
        <p:nvSpPr>
          <p:cNvPr id="92" name="Oval 50"/>
          <p:cNvSpPr/>
          <p:nvPr/>
        </p:nvSpPr>
        <p:spPr>
          <a:xfrm>
            <a:off x="10349640" y="832680"/>
            <a:ext cx="1103400" cy="1073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Afbeelding 12"/>
          <p:cNvSpPr/>
          <p:nvPr/>
        </p:nvSpPr>
        <p:spPr>
          <a:xfrm>
            <a:off x="6520680" y="795600"/>
            <a:ext cx="5136120" cy="5136120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Rectangle 52"/>
          <p:cNvSpPr/>
          <p:nvPr/>
        </p:nvSpPr>
        <p:spPr>
          <a:xfrm>
            <a:off x="6682320" y="4925520"/>
            <a:ext cx="875160" cy="875160"/>
          </a:xfrm>
          <a:prstGeom prst="rect">
            <a:avLst/>
          </a:prstGeom>
          <a:noFill/>
          <a:ln w="127000"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00"/>
    </mc:Choice>
    <mc:Fallback xmlns="" xmlns:p15="http://schemas.microsoft.com/office/powerpoint/2012/main">
      <p:transition spd="slow" advTm="14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7"/>
          <p:cNvSpPr/>
          <p:nvPr/>
        </p:nvSpPr>
        <p:spPr>
          <a:xfrm>
            <a:off x="2880" y="0"/>
            <a:ext cx="1218744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Freeform: Shape 9"/>
          <p:cNvSpPr/>
          <p:nvPr/>
        </p:nvSpPr>
        <p:spPr>
          <a:xfrm>
            <a:off x="0" y="0"/>
            <a:ext cx="4165920" cy="6856560"/>
          </a:xfrm>
          <a:custGeom>
            <a:avLst/>
            <a:gdLst/>
            <a:ahLst/>
            <a:cxnLst/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686880" y="1153440"/>
            <a:ext cx="3198960" cy="445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nl-NL" sz="4100" b="0" strike="noStrike" spc="-1">
                <a:solidFill>
                  <a:srgbClr val="FFFFFF"/>
                </a:solidFill>
                <a:latin typeface="Calibri Light"/>
                <a:ea typeface="DejaVu Sans"/>
              </a:rPr>
              <a:t>NNK Werkgroep Data en Kwaliteit</a:t>
            </a:r>
            <a:br>
              <a:rPr sz="4100"/>
            </a:br>
            <a:r>
              <a:rPr lang="nl-NL" sz="4100" b="0" strike="noStrike" spc="-1">
                <a:solidFill>
                  <a:srgbClr val="FFFFFF"/>
                </a:solidFill>
                <a:latin typeface="Calibri Light"/>
                <a:ea typeface="DejaVu Sans"/>
              </a:rPr>
              <a:t>Onderwerpen</a:t>
            </a:r>
            <a:endParaRPr lang="nl-NL" sz="4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Arc 11"/>
          <p:cNvSpPr/>
          <p:nvPr/>
        </p:nvSpPr>
        <p:spPr>
          <a:xfrm flipV="1">
            <a:off x="7550280" y="2452680"/>
            <a:ext cx="4082040" cy="4082040"/>
          </a:xfrm>
          <a:prstGeom prst="arc">
            <a:avLst>
              <a:gd name="adj1" fmla="val 16200000"/>
              <a:gd name="adj2" fmla="val 0"/>
            </a:avLst>
          </a:prstGeom>
          <a:noFill/>
          <a:ln w="127000" cap="rnd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447440" y="1088280"/>
            <a:ext cx="6905160" cy="558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b="0" strike="noStrike" spc="-1">
                <a:solidFill>
                  <a:srgbClr val="000000"/>
                </a:solidFill>
                <a:latin typeface="Calibri"/>
                <a:ea typeface="DejaVu Sans"/>
              </a:rPr>
              <a:t>data-analyse</a:t>
            </a:r>
            <a:endParaRPr lang="nl-NL" sz="26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b="0" strike="noStrike" spc="-1">
                <a:solidFill>
                  <a:srgbClr val="000000"/>
                </a:solidFill>
                <a:latin typeface="Calibri"/>
                <a:ea typeface="DejaVu Sans"/>
              </a:rPr>
              <a:t>big data toepassingen</a:t>
            </a:r>
            <a:endParaRPr lang="nl-NL" sz="26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b="0" strike="noStrike" spc="-1">
                <a:solidFill>
                  <a:srgbClr val="000000"/>
                </a:solidFill>
                <a:latin typeface="Calibri"/>
                <a:ea typeface="DejaVu Sans"/>
              </a:rPr>
              <a:t>algoritmen en deep learning</a:t>
            </a:r>
            <a:endParaRPr lang="nl-NL" sz="26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b="0" strike="noStrike" spc="-1">
                <a:solidFill>
                  <a:srgbClr val="000000"/>
                </a:solidFill>
                <a:latin typeface="Calibri"/>
                <a:ea typeface="DejaVu Sans"/>
              </a:rPr>
              <a:t>dashboards</a:t>
            </a:r>
            <a:endParaRPr lang="nl-NL" sz="26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b="0" strike="noStrike" spc="-1">
                <a:solidFill>
                  <a:srgbClr val="000000"/>
                </a:solidFill>
                <a:latin typeface="Calibri"/>
                <a:ea typeface="DejaVu Sans"/>
              </a:rPr>
              <a:t>data storytelling</a:t>
            </a:r>
            <a:endParaRPr lang="nl-NL" sz="26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b="0" strike="noStrike" spc="-1">
                <a:solidFill>
                  <a:srgbClr val="000000"/>
                </a:solidFill>
                <a:latin typeface="Calibri"/>
                <a:ea typeface="DejaVu Sans"/>
              </a:rPr>
              <a:t>visualisatie en grafische vormgeving</a:t>
            </a:r>
            <a:endParaRPr lang="nl-NL" sz="26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b="0" strike="noStrike" spc="-1">
                <a:solidFill>
                  <a:srgbClr val="000000"/>
                </a:solidFill>
                <a:latin typeface="Calibri"/>
                <a:ea typeface="DejaVu Sans"/>
              </a:rPr>
              <a:t>democratisering van de informatie – toepassingen op de werkvloer</a:t>
            </a:r>
            <a:endParaRPr lang="nl-NL" sz="26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b="0" strike="noStrike" spc="-1">
                <a:solidFill>
                  <a:srgbClr val="000000"/>
                </a:solidFill>
                <a:latin typeface="Calibri"/>
                <a:ea typeface="DejaVu Sans"/>
              </a:rPr>
              <a:t>juridische en ethische aspecten</a:t>
            </a:r>
            <a:endParaRPr lang="nl-NL" sz="26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b="0" strike="noStrike" spc="-1">
                <a:solidFill>
                  <a:srgbClr val="000000"/>
                </a:solidFill>
                <a:latin typeface="Calibri"/>
                <a:ea typeface="DejaVu Sans"/>
              </a:rPr>
              <a:t>Quality 4.0</a:t>
            </a:r>
            <a:endParaRPr lang="nl-NL" sz="26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b="0" strike="noStrike" spc="-1">
                <a:solidFill>
                  <a:srgbClr val="000000"/>
                </a:solidFill>
                <a:latin typeface="Calibri"/>
                <a:ea typeface="DejaVu Sans"/>
              </a:rPr>
              <a:t>succesverhalen van toepassingen van bovenstaande onderwerpen</a:t>
            </a:r>
            <a:endParaRPr lang="nl-NL" sz="26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nl-NL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10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5392080" cy="1324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Inleiding</a:t>
            </a:r>
            <a:endParaRPr lang="nl-N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Freeform: Shape 12"/>
          <p:cNvSpPr/>
          <p:nvPr/>
        </p:nvSpPr>
        <p:spPr>
          <a:xfrm>
            <a:off x="10198800" y="0"/>
            <a:ext cx="1153800" cy="623520"/>
          </a:xfrm>
          <a:custGeom>
            <a:avLst/>
            <a:gdLst/>
            <a:ahLst/>
            <a:cxnLst/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TextBox 5"/>
          <p:cNvSpPr/>
          <p:nvPr/>
        </p:nvSpPr>
        <p:spPr>
          <a:xfrm>
            <a:off x="838080" y="1825560"/>
            <a:ext cx="5392080" cy="4349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73000" lnSpcReduction="20000"/>
          </a:bodyPr>
          <a:lstStyle/>
          <a:p>
            <a:pPr>
              <a:lnSpc>
                <a:spcPct val="100000"/>
              </a:lnSpc>
              <a:buNone/>
            </a:pP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Bij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deze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rondetafelbijeenkomst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gaan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we er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vanuit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dat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de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deelnemers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kennis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van de 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twee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podcasts 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die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verzorgd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zijn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door Natascha Grundeken en Ben de Backker van de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sectie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Data &amp;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Kwaliteit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(NNK.nl).</a:t>
            </a:r>
            <a:endParaRPr lang="nl-NL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nl-NL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Deze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podcasts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zijn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gebaseerd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op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deel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1 van het recent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gepubliceerde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boek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br>
              <a:rPr sz="2800" dirty="0"/>
            </a:br>
            <a:r>
              <a:rPr lang="en-US" sz="28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3"/>
              </a:rPr>
              <a:t>De </a:t>
            </a:r>
            <a:r>
              <a:rPr lang="en-US" sz="2800" b="0" u="sng" strike="noStrike" spc="-1" dirty="0" err="1">
                <a:solidFill>
                  <a:srgbClr val="0563C1"/>
                </a:solidFill>
                <a:uFillTx/>
                <a:latin typeface="Calibri"/>
                <a:ea typeface="DejaVu Sans"/>
                <a:hlinkClick r:id="rId3"/>
              </a:rPr>
              <a:t>Kwaliteit</a:t>
            </a:r>
            <a:r>
              <a:rPr lang="en-US" sz="28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3"/>
              </a:rPr>
              <a:t> van Data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</a:p>
          <a:p>
            <a:pPr>
              <a:lnSpc>
                <a:spcPct val="100000"/>
              </a:lnSpc>
              <a:buNone/>
            </a:pPr>
            <a:endParaRPr lang="nl-NL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nl-NL" sz="2800" b="0" strike="noStrike" spc="-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Ons </a:t>
            </a:r>
            <a:r>
              <a:rPr lang="nl-NL" sz="2800" b="1" strike="noStrike" spc="-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doel</a:t>
            </a:r>
            <a:r>
              <a:rPr lang="nl-NL" sz="2800" b="0" strike="noStrike" spc="-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is: ervaringen delen en nagaan welke onderwerpen leven onder de NNK-leden, zodat we daar aandacht aan kunnen besteden</a:t>
            </a:r>
          </a:p>
          <a:p>
            <a:pPr>
              <a:lnSpc>
                <a:spcPct val="100000"/>
              </a:lnSpc>
              <a:buNone/>
            </a:pPr>
            <a:endParaRPr lang="nl-NL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en-US" sz="25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PS.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Deze</a:t>
            </a:r>
            <a:r>
              <a:rPr lang="en-US" sz="25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presentatie</a:t>
            </a:r>
            <a:r>
              <a:rPr lang="en-US" sz="25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wordt</a:t>
            </a:r>
            <a:r>
              <a:rPr lang="en-US" sz="25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gepubliceerd</a:t>
            </a:r>
            <a:r>
              <a:rPr lang="en-US" sz="25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op NNK.nl</a:t>
            </a:r>
            <a:endParaRPr lang="nl-NL" sz="2500" b="0" strike="noStrike" spc="-1" dirty="0">
              <a:latin typeface="Arial"/>
            </a:endParaRPr>
          </a:p>
        </p:txBody>
      </p:sp>
      <p:sp>
        <p:nvSpPr>
          <p:cNvPr id="99" name="Oval 14"/>
          <p:cNvSpPr/>
          <p:nvPr/>
        </p:nvSpPr>
        <p:spPr>
          <a:xfrm>
            <a:off x="6808320" y="3423960"/>
            <a:ext cx="629280" cy="629280"/>
          </a:xfrm>
          <a:prstGeom prst="ellipse">
            <a:avLst/>
          </a:prstGeom>
          <a:noFill/>
          <a:ln w="12700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Freeform: Shape 16"/>
          <p:cNvSpPr/>
          <p:nvPr/>
        </p:nvSpPr>
        <p:spPr>
          <a:xfrm rot="20463600">
            <a:off x="7449480" y="5166360"/>
            <a:ext cx="1834200" cy="2023200"/>
          </a:xfrm>
          <a:custGeom>
            <a:avLst/>
            <a:gdLst/>
            <a:ahLst/>
            <a:cxnLst/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1" name="Freeform: Shape 18"/>
          <p:cNvSpPr/>
          <p:nvPr/>
        </p:nvSpPr>
        <p:spPr>
          <a:xfrm>
            <a:off x="6749640" y="0"/>
            <a:ext cx="2065680" cy="1620360"/>
          </a:xfrm>
          <a:custGeom>
            <a:avLst/>
            <a:gdLst/>
            <a:ahLst/>
            <a:cxnLst/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2" name="Straight Connector 20"/>
          <p:cNvSpPr/>
          <p:nvPr/>
        </p:nvSpPr>
        <p:spPr>
          <a:xfrm>
            <a:off x="12138480" y="1027800"/>
            <a:ext cx="360" cy="1597680"/>
          </a:xfrm>
          <a:prstGeom prst="line">
            <a:avLst/>
          </a:prstGeom>
          <a:ln w="127000" cap="rnd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Freeform: Shape 22"/>
          <p:cNvSpPr/>
          <p:nvPr/>
        </p:nvSpPr>
        <p:spPr>
          <a:xfrm>
            <a:off x="6809400" y="6033960"/>
            <a:ext cx="1989720" cy="822600"/>
          </a:xfrm>
          <a:custGeom>
            <a:avLst/>
            <a:gdLst/>
            <a:ahLst/>
            <a:cxnLst/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4" name="Freeform: Shape 24"/>
          <p:cNvSpPr/>
          <p:nvPr/>
        </p:nvSpPr>
        <p:spPr>
          <a:xfrm>
            <a:off x="10851840" y="5519160"/>
            <a:ext cx="1338840" cy="1337400"/>
          </a:xfrm>
          <a:custGeom>
            <a:avLst/>
            <a:gdLst/>
            <a:ahLst/>
            <a:cxnLst/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5" name="Rechthoek 104"/>
          <p:cNvSpPr/>
          <p:nvPr/>
        </p:nvSpPr>
        <p:spPr>
          <a:xfrm>
            <a:off x="8264520" y="3960000"/>
            <a:ext cx="2822400" cy="1451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nl-NL" sz="9600" b="0" strike="noStrike" spc="-1">
                <a:solidFill>
                  <a:srgbClr val="000000"/>
                </a:solidFill>
                <a:latin typeface="Arial"/>
                <a:ea typeface="DejaVu Sans"/>
              </a:rPr>
              <a:t>Q4.0</a:t>
            </a:r>
            <a:endParaRPr lang="nl-NL" sz="9600" b="0" strike="noStrike" spc="-1">
              <a:latin typeface="Arial"/>
            </a:endParaRPr>
          </a:p>
        </p:txBody>
      </p:sp>
      <p:pic>
        <p:nvPicPr>
          <p:cNvPr id="106" name="Afbeelding 105"/>
          <p:cNvPicPr/>
          <p:nvPr/>
        </p:nvPicPr>
        <p:blipFill>
          <a:blip r:embed="rId4"/>
          <a:srcRect l="51428" r="8707"/>
          <a:stretch/>
        </p:blipFill>
        <p:spPr>
          <a:xfrm>
            <a:off x="8280000" y="1215360"/>
            <a:ext cx="2801520" cy="29235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000"/>
    </mc:Choice>
    <mc:Fallback xmlns="" xmlns:p15="http://schemas.microsoft.com/office/powerpoint/2012/main">
      <p:transition spd="slow" advTm="43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38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Freeform: Shape 40"/>
          <p:cNvSpPr/>
          <p:nvPr/>
        </p:nvSpPr>
        <p:spPr>
          <a:xfrm>
            <a:off x="0" y="0"/>
            <a:ext cx="12190680" cy="2876400"/>
          </a:xfrm>
          <a:custGeom>
            <a:avLst/>
            <a:gdLst/>
            <a:ahLst/>
            <a:cxnLst/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109" name="Tabel 113"/>
          <p:cNvGraphicFramePr/>
          <p:nvPr/>
        </p:nvGraphicFramePr>
        <p:xfrm>
          <a:off x="1080" y="579240"/>
          <a:ext cx="12191040" cy="6295080"/>
        </p:xfrm>
        <a:graphic>
          <a:graphicData uri="http://schemas.openxmlformats.org/drawingml/2006/table">
            <a:tbl>
              <a:tblPr/>
              <a:tblGrid>
                <a:gridCol w="1726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5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Industry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66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1.0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66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2.0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66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3.0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66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4.0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66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EA7500"/>
                          </a:solidFill>
                          <a:latin typeface="Arial"/>
                          <a:ea typeface="Times New Roman"/>
                        </a:rPr>
                        <a:t>paradigma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stoom, waterkracht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elektriciteit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computers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data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EA7500"/>
                          </a:solidFill>
                          <a:latin typeface="Arial"/>
                          <a:ea typeface="Times New Roman"/>
                        </a:rPr>
                        <a:t>kenmerk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gereedschap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mechanisering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automatisering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digitalisering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EA7500"/>
                          </a:solidFill>
                          <a:latin typeface="Arial"/>
                          <a:ea typeface="Times New Roman"/>
                        </a:rPr>
                        <a:t>werkwijze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handwerk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massaproductie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globalisering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one-piece flow, customization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EA7500"/>
                          </a:solidFill>
                          <a:latin typeface="Arial"/>
                          <a:ea typeface="Times New Roman"/>
                        </a:rPr>
                        <a:t>taakopvatting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vakmanschap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arbeidsdeling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taakverbreding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taakverrijking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EA7500"/>
                          </a:solidFill>
                          <a:latin typeface="Arial"/>
                          <a:ea typeface="Times New Roman"/>
                        </a:rPr>
                        <a:t>tijdsfactor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maanden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maanden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weken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real-time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EA7500"/>
                          </a:solidFill>
                          <a:latin typeface="Arial"/>
                          <a:ea typeface="Times New Roman"/>
                        </a:rPr>
                        <a:t>relaties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klant-vakman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klant-leverancier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keten (supply chain)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netwerk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EA7500"/>
                          </a:solidFill>
                          <a:latin typeface="Arial"/>
                          <a:ea typeface="Times New Roman"/>
                        </a:rPr>
                        <a:t>connectiviteit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mondeling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telefoon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telefoon, Arpanet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Internet, IoT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4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EA7500"/>
                          </a:solidFill>
                          <a:latin typeface="Arial"/>
                          <a:ea typeface="Times New Roman"/>
                        </a:rPr>
                        <a:t>ondersteuning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kennisgestuurde systemen, industriële robot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Artificial Intelligence, intelligente robot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Quality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A75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1.0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A75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2.0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A75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3.0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A75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4.0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A75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4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EA7500"/>
                          </a:solidFill>
                          <a:latin typeface="Arial"/>
                          <a:ea typeface="Times New Roman"/>
                        </a:rPr>
                        <a:t>primair aandacht voor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productkwaliteit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productiviteit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klant, verbeteren, innoveren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alle stakeholders, waardecreatie, duurzaamheid, maatschappelijke aspecten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36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EA7500"/>
                          </a:solidFill>
                          <a:latin typeface="Arial"/>
                          <a:ea typeface="Times New Roman"/>
                        </a:rPr>
                        <a:t>kwaliteit door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inspectie (QI)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controle (QC)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borging in proces, audits (QA)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sensoren, data, semi-autonome systemen, ondersteund door experts en kwaliteitskundigen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EA7500"/>
                          </a:solidFill>
                          <a:latin typeface="Arial"/>
                          <a:ea typeface="Times New Roman"/>
                        </a:rPr>
                        <a:t>excellence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product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production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operational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organisational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1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EA7500"/>
                          </a:solidFill>
                          <a:latin typeface="Arial"/>
                          <a:ea typeface="Times New Roman"/>
                        </a:rPr>
                        <a:t>kwaliteit bij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vakman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kwaliteits-afdeling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medewerker &amp; kwaliteitsmanager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iedereen, inclusief top-management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EA7500"/>
                          </a:solidFill>
                          <a:latin typeface="Arial"/>
                          <a:ea typeface="Times New Roman"/>
                        </a:rPr>
                        <a:t>tools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steekproeven, AQL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processen/procedures, SPC, 7 basic tools, just-in-time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workflow, real-time rapportages, algoritmes (AI), advanced analytics, digitale audits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79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1" strike="noStrike" spc="-1">
                          <a:solidFill>
                            <a:srgbClr val="EA7500"/>
                          </a:solidFill>
                          <a:latin typeface="Arial"/>
                          <a:ea typeface="Times New Roman"/>
                        </a:rPr>
                        <a:t>systemen en modellen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instructies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kwaliteitssystemen, kwaliteitsmodellen, Lean, Six Sigma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cyber-fysieke systemen (mens en machine werken samen)</a:t>
                      </a:r>
                      <a:endParaRPr lang="nl-NL" sz="1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10" name="Rechthoek 114"/>
          <p:cNvSpPr/>
          <p:nvPr/>
        </p:nvSpPr>
        <p:spPr>
          <a:xfrm>
            <a:off x="1717560" y="18000"/>
            <a:ext cx="8361720" cy="540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nl-NL" sz="2600" b="0" strike="noStrike" spc="-1">
                <a:solidFill>
                  <a:srgbClr val="FFFFFF"/>
                </a:solidFill>
                <a:latin typeface="Calibri"/>
                <a:ea typeface="DejaVu Sans"/>
              </a:rPr>
              <a:t>Hoofdstuk 1: Ontwikkeling Industry / Quality  1.0 → 4.0</a:t>
            </a:r>
            <a:endParaRPr lang="nl-NL" sz="2600" b="0" strike="noStrike" spc="-1">
              <a:latin typeface="Arial"/>
            </a:endParaRPr>
          </a:p>
        </p:txBody>
      </p:sp>
      <p:sp>
        <p:nvSpPr>
          <p:cNvPr id="111" name="Ovaal 1"/>
          <p:cNvSpPr/>
          <p:nvPr/>
        </p:nvSpPr>
        <p:spPr>
          <a:xfrm>
            <a:off x="7741080" y="444240"/>
            <a:ext cx="4405320" cy="3401640"/>
          </a:xfrm>
          <a:prstGeom prst="ellipse">
            <a:avLst/>
          </a:prstGeom>
          <a:noFill/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Ovaal 2"/>
          <p:cNvSpPr/>
          <p:nvPr/>
        </p:nvSpPr>
        <p:spPr>
          <a:xfrm>
            <a:off x="7768800" y="3630600"/>
            <a:ext cx="4405320" cy="3401640"/>
          </a:xfrm>
          <a:prstGeom prst="ellipse">
            <a:avLst/>
          </a:prstGeom>
          <a:noFill/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7"/>
          <p:cNvSpPr/>
          <p:nvPr/>
        </p:nvSpPr>
        <p:spPr>
          <a:xfrm>
            <a:off x="2880" y="4320"/>
            <a:ext cx="1218744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4" name="Rectangle 9"/>
          <p:cNvSpPr/>
          <p:nvPr/>
        </p:nvSpPr>
        <p:spPr>
          <a:xfrm>
            <a:off x="0" y="0"/>
            <a:ext cx="4165920" cy="6856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686880" y="591480"/>
            <a:ext cx="3198960" cy="558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nl-NL" sz="5400" b="0" strike="noStrike" spc="-1">
                <a:solidFill>
                  <a:srgbClr val="FFFFFF"/>
                </a:solidFill>
                <a:latin typeface="Calibri Light"/>
                <a:ea typeface="DejaVu Sans"/>
              </a:rPr>
              <a:t>Vraag</a:t>
            </a:r>
            <a:endParaRPr lang="nl-NL" sz="5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Arc 11"/>
          <p:cNvSpPr/>
          <p:nvPr/>
        </p:nvSpPr>
        <p:spPr>
          <a:xfrm flipV="1">
            <a:off x="7550280" y="2452680"/>
            <a:ext cx="4082040" cy="4082040"/>
          </a:xfrm>
          <a:prstGeom prst="arc">
            <a:avLst>
              <a:gd name="adj1" fmla="val 16200000"/>
              <a:gd name="adj2" fmla="val 0"/>
            </a:avLst>
          </a:prstGeom>
          <a:noFill/>
          <a:ln w="127000" cap="rnd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447440" y="591480"/>
            <a:ext cx="6905160" cy="558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marL="228600" indent="-22860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nl-N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Welke ontwikkelingen rond Industry 4.0 / Quality 4.0 herken je in je eigen werkomgeving en wat betekent dit voor je werk?</a:t>
            </a:r>
            <a:endParaRPr lang="nl-NL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00"/>
    </mc:Choice>
    <mc:Fallback xmlns="" xmlns:p15="http://schemas.microsoft.com/office/powerpoint/2012/main">
      <p:transition spd="slow" advTm="24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 3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Freeform: Shape 3"/>
          <p:cNvSpPr/>
          <p:nvPr/>
        </p:nvSpPr>
        <p:spPr>
          <a:xfrm>
            <a:off x="0" y="0"/>
            <a:ext cx="12190680" cy="2876400"/>
          </a:xfrm>
          <a:custGeom>
            <a:avLst/>
            <a:gdLst/>
            <a:ahLst/>
            <a:cxnLst/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31080" y="631080"/>
            <a:ext cx="3598200" cy="1461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4000" b="0" strike="noStrike" spc="-1">
                <a:solidFill>
                  <a:srgbClr val="FFFFFF"/>
                </a:solidFill>
                <a:latin typeface="Calibri"/>
              </a:rPr>
              <a:t>Enablers van Industry 4.0</a:t>
            </a:r>
            <a:endParaRPr lang="nl-NL" sz="4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sketch line 2"/>
          <p:cNvSpPr/>
          <p:nvPr/>
        </p:nvSpPr>
        <p:spPr>
          <a:xfrm rot="5400000">
            <a:off x="3567240" y="1353240"/>
            <a:ext cx="1553040" cy="16920"/>
          </a:xfrm>
          <a:custGeom>
            <a:avLst/>
            <a:gdLst/>
            <a:ahLst/>
            <a:cxnLst/>
            <a:rect l="l" t="t" r="r" b="b"/>
            <a:pathLst>
              <a:path w="1554480" h="18288" fill="none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4474440" y="631080"/>
            <a:ext cx="7072920" cy="1461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marL="0" indent="0">
              <a:lnSpc>
                <a:spcPct val="100000"/>
              </a:lnSpc>
              <a:buClr>
                <a:srgbClr val="000000"/>
              </a:buClr>
              <a:buSzPct val="45000"/>
              <a:buNone/>
            </a:pPr>
            <a:r>
              <a:rPr lang="nl-NL" sz="2600" b="0" strike="noStrike" spc="-1" dirty="0">
                <a:solidFill>
                  <a:srgbClr val="FFFFFF"/>
                </a:solidFill>
                <a:latin typeface="Calibri"/>
              </a:rPr>
              <a:t>→ Digitaal leiderschap </a:t>
            </a:r>
            <a:br>
              <a:rPr sz="2600" dirty="0"/>
            </a:br>
            <a:r>
              <a:rPr lang="nl-NL" sz="2600" b="0" strike="noStrike" spc="-1" dirty="0">
                <a:solidFill>
                  <a:srgbClr val="FFFFFF"/>
                </a:solidFill>
                <a:latin typeface="Calibri"/>
              </a:rPr>
              <a:t>→ Datagedreven cultuur </a:t>
            </a:r>
            <a:br>
              <a:rPr sz="2600" dirty="0"/>
            </a:br>
            <a:r>
              <a:rPr lang="nl-NL" sz="2600" b="0" strike="noStrike" spc="-1" dirty="0">
                <a:solidFill>
                  <a:srgbClr val="FFFFFF"/>
                </a:solidFill>
                <a:latin typeface="Calibri"/>
              </a:rPr>
              <a:t>→ Aangepaste wijze van auditeren</a:t>
            </a:r>
            <a:endParaRPr lang="nl-NL" sz="26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23" name="Tabel 122"/>
          <p:cNvGraphicFramePr/>
          <p:nvPr/>
        </p:nvGraphicFramePr>
        <p:xfrm>
          <a:off x="124200" y="3240000"/>
          <a:ext cx="11755800" cy="3506760"/>
        </p:xfrm>
        <a:graphic>
          <a:graphicData uri="http://schemas.openxmlformats.org/drawingml/2006/table">
            <a:tbl>
              <a:tblPr/>
              <a:tblGrid>
                <a:gridCol w="4412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3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21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Hoe heet het?</a:t>
                      </a:r>
                      <a:endParaRPr lang="nl-NL" sz="2100" b="0" strike="noStrike" spc="-1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21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Wat is het?</a:t>
                      </a:r>
                      <a:endParaRPr lang="nl-NL" sz="2100" b="0" strike="noStrike" spc="-1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880">
                <a:tc>
                  <a:txBody>
                    <a:bodyPr/>
                    <a:lstStyle/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nl-NL" sz="1800" b="0" strike="noStrike" spc="-1">
                          <a:latin typeface="Arial"/>
                        </a:rPr>
                        <a:t>Cloud</a:t>
                      </a:r>
                      <a:endParaRPr lang="nl-NL" sz="1800" b="0" strike="noStrike" spc="-1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800" b="0" strike="noStrike" spc="-1">
                          <a:latin typeface="Arial"/>
                        </a:rPr>
                        <a:t>Centrale computers, toegankelijk via Internet (dus niet op de locatie)</a:t>
                      </a:r>
                      <a:endParaRPr lang="nl-NL" sz="1800" b="0" strike="noStrike" spc="-1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200">
                <a:tc>
                  <a:txBody>
                    <a:bodyPr/>
                    <a:lstStyle/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nl-NL" sz="1800" b="0" strike="noStrike" spc="-1">
                          <a:latin typeface="Arial"/>
                        </a:rPr>
                        <a:t>Internet of Things (IoT)</a:t>
                      </a:r>
                      <a:endParaRPr lang="nl-NL" sz="1800" b="0" strike="noStrike" spc="-1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800" b="0" strike="noStrike" spc="-1">
                          <a:latin typeface="Arial"/>
                          <a:ea typeface="Microsoft YaHei"/>
                        </a:rPr>
                        <a:t>Apparatuur verbonden via Internet (b.v. sensoren, camera’s, en randapparatuur)</a:t>
                      </a:r>
                      <a:endParaRPr lang="nl-NL" sz="1800" b="0" strike="noStrike" spc="-1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200">
                <a:tc>
                  <a:txBody>
                    <a:bodyPr/>
                    <a:lstStyle/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nl-NL" sz="1800" b="0" strike="noStrike" spc="-1">
                          <a:latin typeface="Arial"/>
                        </a:rPr>
                        <a:t>Artificial Intelligence (AI) / Machine Learning (ML)</a:t>
                      </a:r>
                      <a:endParaRPr lang="nl-NL" sz="1800" b="0" strike="noStrike" spc="-1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800" b="0" strike="noStrike" spc="-1">
                          <a:latin typeface="Arial"/>
                        </a:rPr>
                        <a:t>Software die op basis van data analyses kan uitvoeren en zelf verbanden kan leggen</a:t>
                      </a:r>
                      <a:endParaRPr lang="nl-NL" sz="1800" b="0" strike="noStrike" spc="-1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200">
                <a:tc>
                  <a:txBody>
                    <a:bodyPr/>
                    <a:lstStyle/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nl-NL" sz="1800" b="0" strike="noStrike" spc="-1">
                          <a:latin typeface="Arial"/>
                        </a:rPr>
                        <a:t>Virtual Reality (VR)</a:t>
                      </a:r>
                      <a:endParaRPr lang="nl-NL" sz="1800" b="0" strike="noStrike" spc="-1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800" b="0" strike="noStrike" spc="-1">
                          <a:latin typeface="Arial"/>
                        </a:rPr>
                        <a:t>Interactieve projectie van een niet-bestaande omgeving, meestal via een speciale bril</a:t>
                      </a:r>
                      <a:endParaRPr lang="nl-NL" sz="1800" b="0" strike="noStrike" spc="-1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6560">
                <a:tc>
                  <a:txBody>
                    <a:bodyPr/>
                    <a:lstStyle/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nl-NL" sz="1800" b="0" strike="noStrike" spc="-1">
                          <a:latin typeface="Arial"/>
                        </a:rPr>
                        <a:t>Augmented Reality (VR)</a:t>
                      </a:r>
                      <a:endParaRPr lang="nl-NL" sz="1800" b="0" strike="noStrike" spc="-1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800" b="0" strike="noStrike" spc="-1">
                          <a:latin typeface="Arial"/>
                        </a:rPr>
                        <a:t>Interactieve projectie van elementen in een cameraopname, b.v. via een smartphone of tablet</a:t>
                      </a:r>
                      <a:endParaRPr lang="nl-NL" sz="1800" b="0" strike="noStrike" spc="-1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 40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5" name="Freeform: Shape 42"/>
          <p:cNvSpPr/>
          <p:nvPr/>
        </p:nvSpPr>
        <p:spPr>
          <a:xfrm>
            <a:off x="0" y="0"/>
            <a:ext cx="12190680" cy="2876400"/>
          </a:xfrm>
          <a:custGeom>
            <a:avLst/>
            <a:gdLst/>
            <a:ahLst/>
            <a:cxnLst/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631080" y="631080"/>
            <a:ext cx="3598200" cy="1461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 fontScale="75000"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4000" b="0" strike="noStrike" spc="-1">
                <a:solidFill>
                  <a:srgbClr val="FFFFFF"/>
                </a:solidFill>
                <a:latin typeface="Calibri"/>
                <a:ea typeface="DejaVu Sans"/>
              </a:rPr>
              <a:t>Hoofdstuk 2:</a:t>
            </a:r>
            <a:br>
              <a:rPr sz="4000"/>
            </a:br>
            <a:r>
              <a:rPr lang="nl-NL" sz="4000" b="0" strike="noStrike" spc="-1">
                <a:solidFill>
                  <a:srgbClr val="FFFFFF"/>
                </a:solidFill>
                <a:latin typeface="Calibri"/>
                <a:ea typeface="DejaVu Sans"/>
              </a:rPr>
              <a:t>Management in Industry 4.0</a:t>
            </a:r>
            <a:endParaRPr lang="nl-NL" sz="4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sketch line"/>
          <p:cNvSpPr/>
          <p:nvPr/>
        </p:nvSpPr>
        <p:spPr>
          <a:xfrm rot="5400000">
            <a:off x="3567240" y="1353240"/>
            <a:ext cx="1553040" cy="16920"/>
          </a:xfrm>
          <a:custGeom>
            <a:avLst/>
            <a:gdLst/>
            <a:ahLst/>
            <a:cxnLst/>
            <a:rect l="l" t="t" r="r" b="b"/>
            <a:pathLst>
              <a:path w="1554480" h="18288" fill="none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4474440" y="631080"/>
            <a:ext cx="7072920" cy="1461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nl-NL" sz="2600" b="0" strike="noStrike" spc="-1">
                <a:solidFill>
                  <a:srgbClr val="FFFFFF"/>
                </a:solidFill>
                <a:latin typeface="Calibri"/>
                <a:ea typeface="DejaVu Sans"/>
              </a:rPr>
              <a:t>   → </a:t>
            </a:r>
            <a:r>
              <a:rPr lang="nl-NL" sz="26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Digitaal leiderschap </a:t>
            </a:r>
            <a:br>
              <a:rPr lang="nl-NL" sz="2600" dirty="0"/>
            </a:br>
            <a:r>
              <a:rPr lang="nl-NL" sz="26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→ Datagedreven cultuur </a:t>
            </a:r>
            <a:br>
              <a:rPr sz="2600" dirty="0"/>
            </a:br>
            <a:r>
              <a:rPr lang="nl-NL" sz="26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→ Aangepaste wijze van auditeren</a:t>
            </a:r>
            <a:endParaRPr lang="nl-NL" sz="26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29" name="Tabel 125"/>
          <p:cNvGraphicFramePr/>
          <p:nvPr/>
        </p:nvGraphicFramePr>
        <p:xfrm>
          <a:off x="124200" y="3240000"/>
          <a:ext cx="11755800" cy="3398760"/>
        </p:xfrm>
        <a:graphic>
          <a:graphicData uri="http://schemas.openxmlformats.org/drawingml/2006/table">
            <a:tbl>
              <a:tblPr/>
              <a:tblGrid>
                <a:gridCol w="4412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3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2100" b="1" strike="noStrike" spc="-1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Hoe heet het?</a:t>
                      </a:r>
                      <a:endParaRPr lang="nl-NL" sz="21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2100" b="1" strike="noStrike" spc="-1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Wat is het?</a:t>
                      </a:r>
                      <a:endParaRPr lang="nl-NL" sz="21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880">
                <a:tc>
                  <a:txBody>
                    <a:bodyPr/>
                    <a:lstStyle/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nl-N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Datawereld</a:t>
                      </a:r>
                      <a:endParaRPr lang="nl-N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Datagedreven werken</a:t>
                      </a:r>
                      <a:endParaRPr lang="nl-N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20">
                <a:tc>
                  <a:txBody>
                    <a:bodyPr/>
                    <a:lstStyle/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nl-N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Digitaal leiderschap</a:t>
                      </a:r>
                      <a:endParaRPr lang="nl-N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Kennis bij leider, mogelijkheid tot zelfsturing, kritische succesfactoren zijn bekend, managen van risico’s rond data</a:t>
                      </a:r>
                      <a:endParaRPr lang="nl-N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20">
                <a:tc>
                  <a:txBody>
                    <a:bodyPr/>
                    <a:lstStyle/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nl-N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Datagedreven cultuur</a:t>
                      </a:r>
                      <a:endParaRPr lang="nl-N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Datageletterdheid, mindset, ethisch bewustzijn</a:t>
                      </a:r>
                      <a:endParaRPr lang="nl-NL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Kennis van data analytics, presenteren van data</a:t>
                      </a:r>
                      <a:endParaRPr lang="nl-N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120">
                <a:tc>
                  <a:txBody>
                    <a:bodyPr/>
                    <a:lstStyle/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nl-N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Audits</a:t>
                      </a:r>
                      <a:endParaRPr lang="nl-N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Waarderend auditen (AI), Lean auditen</a:t>
                      </a:r>
                      <a:endParaRPr lang="nl-NL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Datagebruik: process mining</a:t>
                      </a:r>
                      <a:endParaRPr lang="nl-N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840">
                <a:tc>
                  <a:txBody>
                    <a:bodyPr/>
                    <a:lstStyle/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nl-N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Actie</a:t>
                      </a:r>
                      <a:endParaRPr lang="nl-N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nl-N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Act fast, fail fast, correct fast, learn fast</a:t>
                      </a:r>
                      <a:endParaRPr lang="nl-N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"/>
          <p:cNvSpPr/>
          <p:nvPr/>
        </p:nvSpPr>
        <p:spPr>
          <a:xfrm>
            <a:off x="2880" y="4320"/>
            <a:ext cx="1218744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Rectangle 2"/>
          <p:cNvSpPr/>
          <p:nvPr/>
        </p:nvSpPr>
        <p:spPr>
          <a:xfrm>
            <a:off x="0" y="0"/>
            <a:ext cx="4165920" cy="6856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86880" y="591480"/>
            <a:ext cx="3198960" cy="558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nl-NL" sz="5400" b="0" strike="noStrike" spc="-1">
                <a:solidFill>
                  <a:srgbClr val="FFFFFF"/>
                </a:solidFill>
                <a:latin typeface="Calibri Light"/>
                <a:ea typeface="DejaVu Sans"/>
              </a:rPr>
              <a:t>Vraag</a:t>
            </a:r>
            <a:endParaRPr lang="nl-NL" sz="5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Arc 1"/>
          <p:cNvSpPr/>
          <p:nvPr/>
        </p:nvSpPr>
        <p:spPr>
          <a:xfrm flipV="1">
            <a:off x="7550280" y="2452680"/>
            <a:ext cx="4082040" cy="4082040"/>
          </a:xfrm>
          <a:prstGeom prst="arc">
            <a:avLst>
              <a:gd name="adj1" fmla="val 16200000"/>
              <a:gd name="adj2" fmla="val 0"/>
            </a:avLst>
          </a:prstGeom>
          <a:noFill/>
          <a:ln w="127000" cap="rnd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4447440" y="591480"/>
            <a:ext cx="6905160" cy="558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marL="228600" indent="-22860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nl-NL" sz="32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Op welke wijze heeft jouw organisatie </a:t>
            </a:r>
            <a:r>
              <a:rPr lang="nl-NL" sz="3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Quality 4.0 </a:t>
            </a:r>
            <a:r>
              <a:rPr lang="nl-NL" sz="32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geïmplementeerd t.a.v.: </a:t>
            </a:r>
            <a:endParaRPr lang="nl-NL" sz="32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nl-NL" sz="3200" b="0" strike="noStrike" spc="-1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nl-NL" sz="3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Digitaal leiderschap, </a:t>
            </a:r>
            <a:endParaRPr lang="nl-NL" sz="3200" b="0" strike="noStrike" spc="-1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nl-NL" sz="3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Datagedreven cultuur en </a:t>
            </a:r>
            <a:endParaRPr lang="nl-NL" sz="3200" b="0" strike="noStrike" spc="-1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nl-NL" sz="3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Aangepaste wijze van auditeren </a:t>
            </a:r>
            <a:endParaRPr lang="nl-NL" sz="32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nl-NL" sz="32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nl-NL" sz="3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En wat is het effect hiervan?</a:t>
            </a:r>
            <a:endParaRPr lang="nl-NL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00"/>
    </mc:Choice>
    <mc:Fallback xmlns="" xmlns:p15="http://schemas.microsoft.com/office/powerpoint/2012/main">
      <p:transition spd="slow" advTm="24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28"/>
          <p:cNvSpPr/>
          <p:nvPr/>
        </p:nvSpPr>
        <p:spPr>
          <a:xfrm>
            <a:off x="0" y="0"/>
            <a:ext cx="1218744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Freeform: Shape 2"/>
          <p:cNvSpPr/>
          <p:nvPr/>
        </p:nvSpPr>
        <p:spPr>
          <a:xfrm rot="8888400">
            <a:off x="-1056960" y="-1107360"/>
            <a:ext cx="7178400" cy="5225040"/>
          </a:xfrm>
          <a:custGeom>
            <a:avLst/>
            <a:gdLst/>
            <a:ahLst/>
            <a:cxnLst/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720000" y="1372680"/>
            <a:ext cx="4858920" cy="1506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nl-NL" sz="4400" b="1" strike="noStrike" spc="-1">
                <a:solidFill>
                  <a:srgbClr val="FFFFFF"/>
                </a:solidFill>
                <a:latin typeface="Calibri Light"/>
                <a:ea typeface="DejaVu Sans"/>
              </a:rPr>
              <a:t>Namens de sectie Data &amp; Kwaliteit</a:t>
            </a:r>
            <a:endParaRPr lang="nl-N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3240000" y="3543480"/>
            <a:ext cx="8278920" cy="27554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nl-NL" sz="60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nl-NL" sz="6000" b="0" strike="noStrike" spc="-1">
                <a:solidFill>
                  <a:srgbClr val="000000"/>
                </a:solidFill>
                <a:latin typeface="Calibri"/>
                <a:ea typeface="DejaVu Sans"/>
              </a:rPr>
              <a:t>Dank voor jullie deelname</a:t>
            </a:r>
            <a:endParaRPr lang="nl-NL" sz="6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4"/>
          <p:cNvSpPr/>
          <p:nvPr/>
        </p:nvSpPr>
        <p:spPr>
          <a:xfrm>
            <a:off x="2880" y="0"/>
            <a:ext cx="1218744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Rectangle 5"/>
          <p:cNvSpPr/>
          <p:nvPr/>
        </p:nvSpPr>
        <p:spPr>
          <a:xfrm>
            <a:off x="0" y="0"/>
            <a:ext cx="12190680" cy="6856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Freeform 2"/>
          <p:cNvSpPr/>
          <p:nvPr/>
        </p:nvSpPr>
        <p:spPr>
          <a:xfrm>
            <a:off x="2769480" y="256320"/>
            <a:ext cx="9421200" cy="6636240"/>
          </a:xfrm>
          <a:custGeom>
            <a:avLst/>
            <a:gdLst/>
            <a:ahLst/>
            <a:cxnLst/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2" name="Oval 2"/>
          <p:cNvSpPr/>
          <p:nvPr/>
        </p:nvSpPr>
        <p:spPr>
          <a:xfrm>
            <a:off x="2209680" y="2099520"/>
            <a:ext cx="1940760" cy="1888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Arc 2"/>
          <p:cNvSpPr/>
          <p:nvPr/>
        </p:nvSpPr>
        <p:spPr>
          <a:xfrm rot="18520200">
            <a:off x="1612080" y="1492920"/>
            <a:ext cx="2986560" cy="2986560"/>
          </a:xfrm>
          <a:prstGeom prst="arc">
            <a:avLst>
              <a:gd name="adj1" fmla="val 14455503"/>
              <a:gd name="adj2" fmla="val 227775"/>
            </a:avLst>
          </a:prstGeom>
          <a:noFill/>
          <a:ln w="127000" cap="rnd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644000" y="1949400"/>
            <a:ext cx="7234920" cy="929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76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44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Publicaties NNK Sectie Data &amp; Kwaliteit</a:t>
            </a:r>
            <a:endParaRPr lang="nl-N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Rectangle 6"/>
          <p:cNvSpPr/>
          <p:nvPr/>
        </p:nvSpPr>
        <p:spPr>
          <a:xfrm>
            <a:off x="4680000" y="2880000"/>
            <a:ext cx="7511400" cy="38149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nl-NL" sz="22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Podcasts</a:t>
            </a:r>
            <a:r>
              <a:rPr lang="nl-NL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:</a:t>
            </a:r>
            <a:endParaRPr lang="nl-NL" sz="2200" b="0" strike="noStrike" spc="-1" dirty="0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lang="nl-NL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nl-NL" sz="2200" b="0" u="sng" strike="noStrike" spc="-1" dirty="0">
                <a:solidFill>
                  <a:srgbClr val="0563C1"/>
                </a:solidFill>
                <a:uFillTx/>
                <a:latin typeface="Calibri"/>
                <a:ea typeface="Calibri"/>
                <a:hlinkClick r:id="rId3"/>
              </a:rPr>
              <a:t>Data en kwaliteit - deel 1</a:t>
            </a:r>
            <a:endParaRPr lang="nl-NL" sz="2200" b="0" strike="noStrike" spc="-1" dirty="0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lang="nl-NL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nl-NL" sz="2200" b="0" u="sng" strike="noStrike" spc="-1" dirty="0">
                <a:solidFill>
                  <a:srgbClr val="0563C1"/>
                </a:solidFill>
                <a:uFillTx/>
                <a:latin typeface="Calibri"/>
                <a:ea typeface="Calibri"/>
                <a:hlinkClick r:id="rId4"/>
              </a:rPr>
              <a:t>Data en kwaliteit - deel 2</a:t>
            </a:r>
            <a:endParaRPr lang="nl-NL" sz="2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nl-NL" sz="2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nl-NL" sz="22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Artikelen</a:t>
            </a:r>
            <a:r>
              <a:rPr lang="nl-NL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:</a:t>
            </a:r>
            <a:endParaRPr lang="nl-NL" sz="2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nl-NL" sz="2200" b="0" u="sng" strike="noStrike" spc="-1" dirty="0">
                <a:solidFill>
                  <a:srgbClr val="0563C1"/>
                </a:solidFill>
                <a:uFillTx/>
                <a:latin typeface="Arial"/>
                <a:ea typeface="DejaVu Sans"/>
                <a:hlinkClick r:id="rId5"/>
              </a:rPr>
              <a:t>Het veranderende ecosysteem van de kwaliteitsmanager</a:t>
            </a:r>
            <a:endParaRPr lang="nl-NL" sz="2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nl-NL" sz="2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nl-NL" sz="22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Boek</a:t>
            </a:r>
            <a:r>
              <a:rPr lang="nl-NL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: De Kwaliteit van Data</a:t>
            </a:r>
            <a:endParaRPr lang="nl-NL" sz="2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nl-NL" sz="22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Het boek kan besteld worden via de boekhandel, bol.com, </a:t>
            </a:r>
            <a:r>
              <a:rPr lang="nl-NL" sz="22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managementboek,nl</a:t>
            </a:r>
            <a:r>
              <a:rPr lang="nl-NL" sz="22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of rechtstreeks via de </a:t>
            </a:r>
            <a:r>
              <a:rPr lang="nl-NL" sz="2200" b="0" i="1" u="sng" strike="noStrike" spc="-1" dirty="0">
                <a:solidFill>
                  <a:srgbClr val="0563C1"/>
                </a:solidFill>
                <a:uFillTx/>
                <a:latin typeface="Calibri"/>
                <a:ea typeface="Calibri"/>
                <a:hlinkClick r:id="rId6"/>
              </a:rPr>
              <a:t>webwinkel van Boekscout</a:t>
            </a:r>
            <a:r>
              <a:rPr lang="nl-NL" sz="22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en kost € 28,99 (incl. bezorgkosten).</a:t>
            </a:r>
            <a:endParaRPr lang="nl-NL" sz="2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000"/>
    </mc:Choice>
    <mc:Fallback xmlns="" xmlns:p15="http://schemas.microsoft.com/office/powerpoint/2012/main">
      <p:transition spd="slow" advTm="75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963</Words>
  <Application>Microsoft Office PowerPoint</Application>
  <PresentationFormat>Breedbeeld</PresentationFormat>
  <Paragraphs>196</Paragraphs>
  <Slides>10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StarSymbol</vt:lpstr>
      <vt:lpstr>Symbol</vt:lpstr>
      <vt:lpstr>Times New Roman</vt:lpstr>
      <vt:lpstr>Wingdings</vt:lpstr>
      <vt:lpstr>Office Theme</vt:lpstr>
      <vt:lpstr>Office Theme</vt:lpstr>
      <vt:lpstr>Rondetafel bijeenkomst: Industry 4.0 &amp; Quality 4.0</vt:lpstr>
      <vt:lpstr>Inleiding</vt:lpstr>
      <vt:lpstr>PowerPoint-presentatie</vt:lpstr>
      <vt:lpstr>Vraag</vt:lpstr>
      <vt:lpstr>Enablers van Industry 4.0</vt:lpstr>
      <vt:lpstr>Hoofdstuk 2: Management in Industry 4.0</vt:lpstr>
      <vt:lpstr>Vraag</vt:lpstr>
      <vt:lpstr>Namens de sectie Data &amp; Kwaliteit</vt:lpstr>
      <vt:lpstr>Publicaties NNK Sectie Data &amp; Kwaliteit</vt:lpstr>
      <vt:lpstr>NNK Werkgroep Data en Kwaliteit Onderwerpen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wijzigende ecosysteem van de kwaliteitsmanager</dc:title>
  <dc:subject/>
  <dc:creator>de Backker, Ben</dc:creator>
  <dc:description/>
  <cp:lastModifiedBy>Kees de Vaal</cp:lastModifiedBy>
  <cp:revision>11</cp:revision>
  <dcterms:created xsi:type="dcterms:W3CDTF">2021-02-14T14:40:29Z</dcterms:created>
  <dcterms:modified xsi:type="dcterms:W3CDTF">2023-03-15T10:54:09Z</dcterms:modified>
  <dc:language>nl-NL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12e00b9-34e2-4b26-a577-af1fd0f9f7ee_ActionId">
    <vt:lpwstr>e2aaae74-9a64-482d-84dc-7694a8687126</vt:lpwstr>
  </property>
  <property fmtid="{D5CDD505-2E9C-101B-9397-08002B2CF9AE}" pid="3" name="MSIP_Label_112e00b9-34e2-4b26-a577-af1fd0f9f7ee_Application">
    <vt:lpwstr>Microsoft Azure Information Protection</vt:lpwstr>
  </property>
  <property fmtid="{D5CDD505-2E9C-101B-9397-08002B2CF9AE}" pid="4" name="MSIP_Label_112e00b9-34e2-4b26-a577-af1fd0f9f7ee_Enabled">
    <vt:lpwstr>True</vt:lpwstr>
  </property>
  <property fmtid="{D5CDD505-2E9C-101B-9397-08002B2CF9AE}" pid="5" name="MSIP_Label_112e00b9-34e2-4b26-a577-af1fd0f9f7ee_Extended_MSFT_Method">
    <vt:lpwstr>Automatic</vt:lpwstr>
  </property>
  <property fmtid="{D5CDD505-2E9C-101B-9397-08002B2CF9AE}" pid="6" name="MSIP_Label_112e00b9-34e2-4b26-a577-af1fd0f9f7ee_Name">
    <vt:lpwstr>Atos For Internal Use</vt:lpwstr>
  </property>
  <property fmtid="{D5CDD505-2E9C-101B-9397-08002B2CF9AE}" pid="7" name="MSIP_Label_112e00b9-34e2-4b26-a577-af1fd0f9f7ee_Owner">
    <vt:lpwstr>ben.debackker@atos.net</vt:lpwstr>
  </property>
  <property fmtid="{D5CDD505-2E9C-101B-9397-08002B2CF9AE}" pid="8" name="MSIP_Label_112e00b9-34e2-4b26-a577-af1fd0f9f7ee_SetDate">
    <vt:lpwstr>2021-02-14T15:29:50.0686718Z</vt:lpwstr>
  </property>
  <property fmtid="{D5CDD505-2E9C-101B-9397-08002B2CF9AE}" pid="9" name="MSIP_Label_112e00b9-34e2-4b26-a577-af1fd0f9f7ee_SiteId">
    <vt:lpwstr>33440fc6-b7c7-412c-bb73-0e70b0198d5a</vt:lpwstr>
  </property>
  <property fmtid="{D5CDD505-2E9C-101B-9397-08002B2CF9AE}" pid="10" name="MSIP_Label_e463cba9-5f6c-478d-9329-7b2295e4e8ed_ActionId">
    <vt:lpwstr>e2aaae74-9a64-482d-84dc-7694a8687126</vt:lpwstr>
  </property>
  <property fmtid="{D5CDD505-2E9C-101B-9397-08002B2CF9AE}" pid="11" name="MSIP_Label_e463cba9-5f6c-478d-9329-7b2295e4e8ed_Application">
    <vt:lpwstr>Microsoft Azure Information Protection</vt:lpwstr>
  </property>
  <property fmtid="{D5CDD505-2E9C-101B-9397-08002B2CF9AE}" pid="12" name="MSIP_Label_e463cba9-5f6c-478d-9329-7b2295e4e8ed_Enabled">
    <vt:lpwstr>True</vt:lpwstr>
  </property>
  <property fmtid="{D5CDD505-2E9C-101B-9397-08002B2CF9AE}" pid="13" name="MSIP_Label_e463cba9-5f6c-478d-9329-7b2295e4e8ed_Extended_MSFT_Method">
    <vt:lpwstr>Automatic</vt:lpwstr>
  </property>
  <property fmtid="{D5CDD505-2E9C-101B-9397-08002B2CF9AE}" pid="14" name="MSIP_Label_e463cba9-5f6c-478d-9329-7b2295e4e8ed_Name">
    <vt:lpwstr>Atos For Internal Use - All Employees</vt:lpwstr>
  </property>
  <property fmtid="{D5CDD505-2E9C-101B-9397-08002B2CF9AE}" pid="15" name="MSIP_Label_e463cba9-5f6c-478d-9329-7b2295e4e8ed_Owner">
    <vt:lpwstr>ben.debackker@atos.net</vt:lpwstr>
  </property>
  <property fmtid="{D5CDD505-2E9C-101B-9397-08002B2CF9AE}" pid="16" name="MSIP_Label_e463cba9-5f6c-478d-9329-7b2295e4e8ed_Parent">
    <vt:lpwstr>112e00b9-34e2-4b26-a577-af1fd0f9f7ee</vt:lpwstr>
  </property>
  <property fmtid="{D5CDD505-2E9C-101B-9397-08002B2CF9AE}" pid="17" name="MSIP_Label_e463cba9-5f6c-478d-9329-7b2295e4e8ed_SetDate">
    <vt:lpwstr>2021-02-14T15:29:50.0686718Z</vt:lpwstr>
  </property>
  <property fmtid="{D5CDD505-2E9C-101B-9397-08002B2CF9AE}" pid="18" name="MSIP_Label_e463cba9-5f6c-478d-9329-7b2295e4e8ed_SiteId">
    <vt:lpwstr>33440fc6-b7c7-412c-bb73-0e70b0198d5a</vt:lpwstr>
  </property>
  <property fmtid="{D5CDD505-2E9C-101B-9397-08002B2CF9AE}" pid="19" name="Notes">
    <vt:i4>7</vt:i4>
  </property>
  <property fmtid="{D5CDD505-2E9C-101B-9397-08002B2CF9AE}" pid="20" name="PresentationFormat">
    <vt:lpwstr>Breedbeeld</vt:lpwstr>
  </property>
  <property fmtid="{D5CDD505-2E9C-101B-9397-08002B2CF9AE}" pid="21" name="Sensitivity">
    <vt:lpwstr>Atos For Internal Use Atos For Internal Use - All Employees</vt:lpwstr>
  </property>
  <property fmtid="{D5CDD505-2E9C-101B-9397-08002B2CF9AE}" pid="22" name="Slides">
    <vt:i4>9</vt:i4>
  </property>
</Properties>
</file>