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84" r:id="rId2"/>
    <p:sldId id="341" r:id="rId3"/>
    <p:sldId id="357" r:id="rId4"/>
    <p:sldId id="364" r:id="rId5"/>
    <p:sldId id="365" r:id="rId6"/>
    <p:sldId id="342" r:id="rId7"/>
    <p:sldId id="343" r:id="rId8"/>
    <p:sldId id="317" r:id="rId9"/>
    <p:sldId id="302" r:id="rId10"/>
    <p:sldId id="288" r:id="rId11"/>
    <p:sldId id="296" r:id="rId12"/>
    <p:sldId id="307" r:id="rId13"/>
    <p:sldId id="316" r:id="rId14"/>
    <p:sldId id="318" r:id="rId15"/>
    <p:sldId id="346" r:id="rId16"/>
    <p:sldId id="310" r:id="rId17"/>
    <p:sldId id="348" r:id="rId18"/>
    <p:sldId id="350" r:id="rId19"/>
    <p:sldId id="309" r:id="rId20"/>
    <p:sldId id="314" r:id="rId21"/>
    <p:sldId id="338" r:id="rId22"/>
    <p:sldId id="312" r:id="rId23"/>
    <p:sldId id="351" r:id="rId24"/>
    <p:sldId id="320" r:id="rId25"/>
    <p:sldId id="322" r:id="rId26"/>
    <p:sldId id="289" r:id="rId27"/>
    <p:sldId id="290" r:id="rId28"/>
    <p:sldId id="333" r:id="rId29"/>
    <p:sldId id="353" r:id="rId30"/>
    <p:sldId id="354" r:id="rId31"/>
    <p:sldId id="347" r:id="rId32"/>
    <p:sldId id="308" r:id="rId33"/>
    <p:sldId id="324" r:id="rId34"/>
    <p:sldId id="328" r:id="rId35"/>
    <p:sldId id="327" r:id="rId36"/>
    <p:sldId id="363" r:id="rId37"/>
    <p:sldId id="362" r:id="rId38"/>
  </p:sldIdLst>
  <p:sldSz cx="12192000" cy="6858000"/>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9A8CDDB-EB5F-42BA-9900-CDCEBD4CABFC}">
          <p14:sldIdLst>
            <p14:sldId id="284"/>
            <p14:sldId id="341"/>
            <p14:sldId id="357"/>
            <p14:sldId id="364"/>
            <p14:sldId id="365"/>
            <p14:sldId id="342"/>
            <p14:sldId id="343"/>
            <p14:sldId id="317"/>
            <p14:sldId id="302"/>
            <p14:sldId id="288"/>
            <p14:sldId id="296"/>
            <p14:sldId id="307"/>
            <p14:sldId id="316"/>
            <p14:sldId id="318"/>
            <p14:sldId id="346"/>
            <p14:sldId id="310"/>
            <p14:sldId id="348"/>
            <p14:sldId id="350"/>
            <p14:sldId id="309"/>
            <p14:sldId id="314"/>
            <p14:sldId id="338"/>
            <p14:sldId id="312"/>
            <p14:sldId id="351"/>
            <p14:sldId id="320"/>
            <p14:sldId id="322"/>
            <p14:sldId id="289"/>
            <p14:sldId id="290"/>
            <p14:sldId id="333"/>
            <p14:sldId id="353"/>
            <p14:sldId id="354"/>
            <p14:sldId id="347"/>
            <p14:sldId id="308"/>
            <p14:sldId id="324"/>
            <p14:sldId id="328"/>
            <p14:sldId id="327"/>
            <p14:sldId id="363"/>
            <p14:sldId id="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van Schijndel" initials="BvS" lastIdx="1" clrIdx="0">
    <p:extLst>
      <p:ext uri="{19B8F6BF-5375-455C-9EA6-DF929625EA0E}">
        <p15:presenceInfo xmlns:p15="http://schemas.microsoft.com/office/powerpoint/2012/main" userId="29ddb3dc69b5c0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37" autoAdjust="0"/>
    <p:restoredTop sz="96327"/>
  </p:normalViewPr>
  <p:slideViewPr>
    <p:cSldViewPr snapToGrid="0" snapToObjects="1">
      <p:cViewPr varScale="1">
        <p:scale>
          <a:sx n="105" d="100"/>
          <a:sy n="105" d="100"/>
        </p:scale>
        <p:origin x="132" y="318"/>
      </p:cViewPr>
      <p:guideLst/>
    </p:cSldViewPr>
  </p:slideViewPr>
  <p:notesTextViewPr>
    <p:cViewPr>
      <p:scale>
        <a:sx n="1" d="1"/>
        <a:sy n="1" d="1"/>
      </p:scale>
      <p:origin x="0" y="0"/>
    </p:cViewPr>
  </p:notesTextViewPr>
  <p:notesViewPr>
    <p:cSldViewPr snapToGrid="0" snapToObjects="1">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33CD5E5-81AF-427A-AD14-917D4180A615}" type="datetimeFigureOut">
              <a:rPr lang="nl-NL" smtClean="0"/>
              <a:t>9-6-2021</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3325B44-EDB6-4C85-AC10-501C44BAD2D5}" type="slidenum">
              <a:rPr lang="nl-NL" smtClean="0"/>
              <a:t>‹nr.›</a:t>
            </a:fld>
            <a:endParaRPr lang="nl-NL"/>
          </a:p>
        </p:txBody>
      </p:sp>
    </p:spTree>
    <p:extLst>
      <p:ext uri="{BB962C8B-B14F-4D97-AF65-F5344CB8AC3E}">
        <p14:creationId xmlns:p14="http://schemas.microsoft.com/office/powerpoint/2010/main" val="91049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325B44-EDB6-4C85-AC10-501C44BAD2D5}" type="slidenum">
              <a:rPr lang="nl-NL" smtClean="0"/>
              <a:t>1</a:t>
            </a:fld>
            <a:endParaRPr lang="nl-NL"/>
          </a:p>
        </p:txBody>
      </p:sp>
    </p:spTree>
    <p:extLst>
      <p:ext uri="{BB962C8B-B14F-4D97-AF65-F5344CB8AC3E}">
        <p14:creationId xmlns:p14="http://schemas.microsoft.com/office/powerpoint/2010/main" val="311509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44203-44F9-3D43-A42C-F246953B7F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18F0216-CEB8-9B4C-B52B-339930D73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D0CCD3-2864-6F4F-AF92-5C2A683ADAF4}"/>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5" name="Tijdelijke aanduiding voor voettekst 4">
            <a:extLst>
              <a:ext uri="{FF2B5EF4-FFF2-40B4-BE49-F238E27FC236}">
                <a16:creationId xmlns:a16="http://schemas.microsoft.com/office/drawing/2014/main" id="{0FDF920A-2D8C-7A4D-9B86-8DD0406FD0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B3E72B-AB28-4D4F-844B-11B75A29C044}"/>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64884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D03A6-8D7B-C04E-A308-0C7B16DB928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71B736-C6F6-1043-AF48-7235FBB9E6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F0ADDD-AA01-6F46-B2B0-F1A0E9E2D87E}"/>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5" name="Tijdelijke aanduiding voor voettekst 4">
            <a:extLst>
              <a:ext uri="{FF2B5EF4-FFF2-40B4-BE49-F238E27FC236}">
                <a16:creationId xmlns:a16="http://schemas.microsoft.com/office/drawing/2014/main" id="{4C4F7B6B-0217-414F-B3AC-4B4C9C218F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D48D61-ECF4-6840-A6B9-D88AE355E0BF}"/>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295106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9C37636-7FC7-0D44-98BD-E3B8874F361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113060C-22F2-C44C-866A-C54F7972C7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43FD3C-B9BE-154B-B93B-B20EE74FCE7B}"/>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5" name="Tijdelijke aanduiding voor voettekst 4">
            <a:extLst>
              <a:ext uri="{FF2B5EF4-FFF2-40B4-BE49-F238E27FC236}">
                <a16:creationId xmlns:a16="http://schemas.microsoft.com/office/drawing/2014/main" id="{D00C11A4-11AA-6B4D-AA70-5C47D8ABC7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69C267-66FF-184B-85A6-35E9F69689AB}"/>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3055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5EC60-661B-2047-8F64-C1A700109DF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BBEAE5-714E-A744-A45E-AF2E0EF6FF7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AEEFEF-0310-1246-8959-4C8209755BFA}"/>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5" name="Tijdelijke aanduiding voor voettekst 4">
            <a:extLst>
              <a:ext uri="{FF2B5EF4-FFF2-40B4-BE49-F238E27FC236}">
                <a16:creationId xmlns:a16="http://schemas.microsoft.com/office/drawing/2014/main" id="{4363D23C-29E7-734B-A156-88659B9F94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3BA89F-0588-FA4C-838F-63950D93D899}"/>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181424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D4785-CD35-5A4E-A14D-0D9E53D3EC3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83D3361-1AFC-1A4D-AA23-391A78FC5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1810367-BAA3-5B4F-B30A-F6EACC4A2E20}"/>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5" name="Tijdelijke aanduiding voor voettekst 4">
            <a:extLst>
              <a:ext uri="{FF2B5EF4-FFF2-40B4-BE49-F238E27FC236}">
                <a16:creationId xmlns:a16="http://schemas.microsoft.com/office/drawing/2014/main" id="{351E0B75-3E1E-7744-BE0E-EEFE47AB7E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04DC37-A11E-E040-B9F8-7EC0B17C22CF}"/>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66812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544FE-3FD2-D64D-85C8-8B67D0EDEE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D5C922-14CE-4E44-8202-2D065ECEEC4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65FE66C-2074-E549-A017-DBB48F5D450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086C5FD-B6AC-5C4F-B173-57CA8DF8CB49}"/>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6" name="Tijdelijke aanduiding voor voettekst 5">
            <a:extLst>
              <a:ext uri="{FF2B5EF4-FFF2-40B4-BE49-F238E27FC236}">
                <a16:creationId xmlns:a16="http://schemas.microsoft.com/office/drawing/2014/main" id="{27A0662C-EFA6-5A41-B4B9-A878B5AFCF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F4B5EE-495E-6649-8E7D-512DF26CA8CE}"/>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32327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87BF6-C830-D748-A198-7FF81B75112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A4B20E-0966-2144-ADA3-37C5C3602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69CA41F-DEA9-8F4C-A055-5391EB0639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28E74CC-F1E8-8446-BFBE-0BF768EAB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FCA36D5-D672-C548-95C6-B703449DC26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FA771EF-0910-E24B-8AED-427D4D3BDABC}"/>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8" name="Tijdelijke aanduiding voor voettekst 7">
            <a:extLst>
              <a:ext uri="{FF2B5EF4-FFF2-40B4-BE49-F238E27FC236}">
                <a16:creationId xmlns:a16="http://schemas.microsoft.com/office/drawing/2014/main" id="{B80F713D-3100-2D48-B065-4BEBC7B8AE8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76FC59-B209-714D-B553-62E5FEC73D99}"/>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238352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6C338-DB9A-FE47-9ACD-A5ED08861B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70A0436-18ED-F140-92C0-3EB034B434DC}"/>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4" name="Tijdelijke aanduiding voor voettekst 3">
            <a:extLst>
              <a:ext uri="{FF2B5EF4-FFF2-40B4-BE49-F238E27FC236}">
                <a16:creationId xmlns:a16="http://schemas.microsoft.com/office/drawing/2014/main" id="{3393CD18-B633-2540-A159-32AE13B3321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51F222F-5101-0E46-AE9E-2CEEA0290642}"/>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5846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DFC7734-B22A-654C-9BE8-2145F015AF21}"/>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3" name="Tijdelijke aanduiding voor voettekst 2">
            <a:extLst>
              <a:ext uri="{FF2B5EF4-FFF2-40B4-BE49-F238E27FC236}">
                <a16:creationId xmlns:a16="http://schemas.microsoft.com/office/drawing/2014/main" id="{583D5D05-9287-3643-9E7F-700F7546C14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27F0FF-C973-8341-BF29-3B71F8E8A7A8}"/>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10486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5B45B-2534-AD43-9E0B-F87C146EBB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0E838FC-32B8-AD41-8BE0-3D812CC97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15A780-8DA3-8344-9092-DEF23E561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359767-7D5C-2542-842F-C9B695D1F177}"/>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6" name="Tijdelijke aanduiding voor voettekst 5">
            <a:extLst>
              <a:ext uri="{FF2B5EF4-FFF2-40B4-BE49-F238E27FC236}">
                <a16:creationId xmlns:a16="http://schemas.microsoft.com/office/drawing/2014/main" id="{792438E6-5A36-D343-BF20-8833E969CA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0BD912-C726-444B-B1D6-933FFC0414F1}"/>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231384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E4A4C-A4FC-2241-A5EF-BDD8670FC3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57BB1CF-187C-0049-9BB5-E10D2D77E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C5C4148-0E08-ED44-AA4C-D83CBCF28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714F5E-F6B5-7E4A-9666-2786F900E49E}"/>
              </a:ext>
            </a:extLst>
          </p:cNvPr>
          <p:cNvSpPr>
            <a:spLocks noGrp="1"/>
          </p:cNvSpPr>
          <p:nvPr>
            <p:ph type="dt" sz="half" idx="10"/>
          </p:nvPr>
        </p:nvSpPr>
        <p:spPr/>
        <p:txBody>
          <a:bodyPr/>
          <a:lstStyle/>
          <a:p>
            <a:fld id="{D078E77E-9758-FA4D-8282-9976450DC5AA}" type="datetimeFigureOut">
              <a:rPr lang="nl-NL" smtClean="0"/>
              <a:t>9-6-2021</a:t>
            </a:fld>
            <a:endParaRPr lang="nl-NL"/>
          </a:p>
        </p:txBody>
      </p:sp>
      <p:sp>
        <p:nvSpPr>
          <p:cNvPr id="6" name="Tijdelijke aanduiding voor voettekst 5">
            <a:extLst>
              <a:ext uri="{FF2B5EF4-FFF2-40B4-BE49-F238E27FC236}">
                <a16:creationId xmlns:a16="http://schemas.microsoft.com/office/drawing/2014/main" id="{C853BFAA-2DF0-7D4A-AE98-F13CCC96FA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905C09-A901-F74E-A399-9DCDAE1C3DBB}"/>
              </a:ext>
            </a:extLst>
          </p:cNvPr>
          <p:cNvSpPr>
            <a:spLocks noGrp="1"/>
          </p:cNvSpPr>
          <p:nvPr>
            <p:ph type="sldNum" sz="quarter" idx="12"/>
          </p:nvPr>
        </p:nvSpPr>
        <p:spPr/>
        <p:txBody>
          <a:bodyPr/>
          <a:lstStyle/>
          <a:p>
            <a:fld id="{95F41342-70D5-D74A-8E67-FF40ED00C7F7}" type="slidenum">
              <a:rPr lang="nl-NL" smtClean="0"/>
              <a:t>‹nr.›</a:t>
            </a:fld>
            <a:endParaRPr lang="nl-NL"/>
          </a:p>
        </p:txBody>
      </p:sp>
    </p:spTree>
    <p:extLst>
      <p:ext uri="{BB962C8B-B14F-4D97-AF65-F5344CB8AC3E}">
        <p14:creationId xmlns:p14="http://schemas.microsoft.com/office/powerpoint/2010/main" val="289297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B0473C-21E5-E342-A86B-8CD611C88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B99868-9C25-B944-BB5E-ACC7C6523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02CB9E-C4A5-0A43-A13E-484192F12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8E77E-9758-FA4D-8282-9976450DC5AA}" type="datetimeFigureOut">
              <a:rPr lang="nl-NL" smtClean="0"/>
              <a:t>9-6-2021</a:t>
            </a:fld>
            <a:endParaRPr lang="nl-NL"/>
          </a:p>
        </p:txBody>
      </p:sp>
      <p:sp>
        <p:nvSpPr>
          <p:cNvPr id="5" name="Tijdelijke aanduiding voor voettekst 4">
            <a:extLst>
              <a:ext uri="{FF2B5EF4-FFF2-40B4-BE49-F238E27FC236}">
                <a16:creationId xmlns:a16="http://schemas.microsoft.com/office/drawing/2014/main" id="{4DD10022-6412-5B4C-BC26-3AA6FE189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9997C31-5506-6346-8130-292BA1384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41342-70D5-D74A-8E67-FF40ED00C7F7}" type="slidenum">
              <a:rPr lang="nl-NL" smtClean="0"/>
              <a:t>‹nr.›</a:t>
            </a:fld>
            <a:endParaRPr lang="nl-NL"/>
          </a:p>
        </p:txBody>
      </p:sp>
    </p:spTree>
    <p:extLst>
      <p:ext uri="{BB962C8B-B14F-4D97-AF65-F5344CB8AC3E}">
        <p14:creationId xmlns:p14="http://schemas.microsoft.com/office/powerpoint/2010/main" val="68614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nl.wikipedia.org/wiki/Bestand:Bundesarchiv_Bild183-R57262,_Werner_Heisenberg.jp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c 4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218CC9-F8BC-6C4E-A1FE-64333ECC1716}"/>
              </a:ext>
            </a:extLst>
          </p:cNvPr>
          <p:cNvSpPr>
            <a:spLocks noGrp="1"/>
          </p:cNvSpPr>
          <p:nvPr>
            <p:ph type="ctrTitle"/>
          </p:nvPr>
        </p:nvSpPr>
        <p:spPr>
          <a:xfrm>
            <a:off x="892818" y="580462"/>
            <a:ext cx="5085580" cy="2387600"/>
          </a:xfrm>
        </p:spPr>
        <p:txBody>
          <a:bodyPr>
            <a:noAutofit/>
          </a:bodyPr>
          <a:lstStyle/>
          <a:p>
            <a:pPr algn="l"/>
            <a:r>
              <a:rPr lang="nl-NL" sz="4000" dirty="0">
                <a:solidFill>
                  <a:schemeClr val="bg1"/>
                </a:solidFill>
              </a:rPr>
              <a:t>Emergentie  en Reductionisme in kwaliteitsmanagement</a:t>
            </a:r>
          </a:p>
        </p:txBody>
      </p:sp>
      <p:sp>
        <p:nvSpPr>
          <p:cNvPr id="3" name="Ondertitel 2">
            <a:extLst>
              <a:ext uri="{FF2B5EF4-FFF2-40B4-BE49-F238E27FC236}">
                <a16:creationId xmlns:a16="http://schemas.microsoft.com/office/drawing/2014/main" id="{9B7E54FF-2241-F745-A370-BB4BA2C8E6FB}"/>
              </a:ext>
            </a:extLst>
          </p:cNvPr>
          <p:cNvSpPr>
            <a:spLocks noGrp="1"/>
          </p:cNvSpPr>
          <p:nvPr>
            <p:ph type="subTitle" idx="1"/>
          </p:nvPr>
        </p:nvSpPr>
        <p:spPr>
          <a:xfrm>
            <a:off x="940944" y="4016099"/>
            <a:ext cx="5085580" cy="1881751"/>
          </a:xfrm>
        </p:spPr>
        <p:txBody>
          <a:bodyPr>
            <a:normAutofit/>
          </a:bodyPr>
          <a:lstStyle/>
          <a:p>
            <a:pPr algn="l"/>
            <a:r>
              <a:rPr lang="nl-NL" dirty="0">
                <a:solidFill>
                  <a:schemeClr val="bg1"/>
                </a:solidFill>
              </a:rPr>
              <a:t>Datum: 8 juni 2021</a:t>
            </a:r>
          </a:p>
          <a:p>
            <a:pPr algn="l"/>
            <a:r>
              <a:rPr lang="nl-NL" dirty="0">
                <a:solidFill>
                  <a:schemeClr val="bg1"/>
                </a:solidFill>
              </a:rPr>
              <a:t> </a:t>
            </a:r>
          </a:p>
          <a:p>
            <a:pPr algn="l"/>
            <a:r>
              <a:rPr lang="nl-NL" dirty="0">
                <a:solidFill>
                  <a:schemeClr val="bg1"/>
                </a:solidFill>
              </a:rPr>
              <a:t>Ben van Schijndel</a:t>
            </a:r>
          </a:p>
        </p:txBody>
      </p:sp>
      <p:sp>
        <p:nvSpPr>
          <p:cNvPr id="51" name="Oval 5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Afbeelding 12">
            <a:extLst>
              <a:ext uri="{FF2B5EF4-FFF2-40B4-BE49-F238E27FC236}">
                <a16:creationId xmlns:a16="http://schemas.microsoft.com/office/drawing/2014/main" id="{B95A20DA-60BA-BE4F-802D-989D428CED90}"/>
              </a:ext>
            </a:extLst>
          </p:cNvPr>
          <p:cNvPicPr>
            <a:picLocks noChangeAspect="1"/>
          </p:cNvPicPr>
          <p:nvPr/>
        </p:nvPicPr>
        <p:blipFill rotWithShape="1">
          <a:blip r:embed="rId3">
            <a:extLst>
              <a:ext uri="{28A0092B-C50C-407E-A947-70E740481C1C}">
                <a14:useLocalDpi xmlns:a14="http://schemas.microsoft.com/office/drawing/2010/main" val="0"/>
              </a:ext>
            </a:extLst>
          </a:blip>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3" name="Rectangle 52">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25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dirty="0"/>
              <a:t>Spreeuwen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1026" name="Picture 2" descr="Fotograaf schiet unieke foto van zwerm spreeuwen | Buitenland | AD.nl">
            <a:extLst>
              <a:ext uri="{FF2B5EF4-FFF2-40B4-BE49-F238E27FC236}">
                <a16:creationId xmlns:a16="http://schemas.microsoft.com/office/drawing/2014/main" id="{14340566-E315-41EF-B126-564A19440E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1013" y="1922466"/>
            <a:ext cx="6969443" cy="39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5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dirty="0"/>
              <a:t>Duiven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3074" name="Picture 2" descr="Opleren jonge duiven | Postduivensite van Familie Wijma">
            <a:extLst>
              <a:ext uri="{FF2B5EF4-FFF2-40B4-BE49-F238E27FC236}">
                <a16:creationId xmlns:a16="http://schemas.microsoft.com/office/drawing/2014/main" id="{0EF4AACC-664A-466A-80E5-5F17C02A11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65451" y="1864361"/>
            <a:ext cx="7047692" cy="375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2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dirty="0"/>
              <a:t>Ganzen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5126" name="Picture 6" descr="Waarom vliegen ganzen in een V-formatie? - rootsmagazine.nl">
            <a:extLst>
              <a:ext uri="{FF2B5EF4-FFF2-40B4-BE49-F238E27FC236}">
                <a16:creationId xmlns:a16="http://schemas.microsoft.com/office/drawing/2014/main" id="{4D269012-6BE0-4C02-A187-564404781E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8150" y="1866586"/>
            <a:ext cx="5737796" cy="429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Emergentie in vogelzwermen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r>
              <a:rPr lang="nl-NL" dirty="0"/>
              <a:t>Spreeuwen en duiven:</a:t>
            </a:r>
          </a:p>
          <a:p>
            <a:r>
              <a:rPr lang="nl-NL" dirty="0"/>
              <a:t>Moeilijk voorspelbaar, onverwacht en ongepland in de lucht, maar komen weer op vertrekpunt terug.</a:t>
            </a:r>
            <a:br>
              <a:rPr lang="nl-NL" dirty="0"/>
            </a:br>
            <a:endParaRPr lang="nl-NL" dirty="0"/>
          </a:p>
          <a:p>
            <a:pPr marL="0" indent="0">
              <a:buNone/>
            </a:pPr>
            <a:r>
              <a:rPr lang="nl-NL" dirty="0"/>
              <a:t>Ganzen:</a:t>
            </a:r>
          </a:p>
          <a:p>
            <a:r>
              <a:rPr lang="nl-NL" dirty="0"/>
              <a:t>Redelijk voorspelbaar en gaan van a naar b</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124483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Reductionisme in vogelzwermen</a:t>
            </a:r>
            <a:br>
              <a:rPr lang="nl-NL" sz="2800" dirty="0">
                <a:latin typeface="+mn-lt"/>
              </a:rPr>
            </a:br>
            <a:r>
              <a:rPr lang="nl-NL" sz="2800" dirty="0">
                <a:latin typeface="+mn-lt"/>
              </a:rPr>
              <a:t>(Guido van Doorn, TU Delft, 2021)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r>
              <a:rPr lang="nl-NL" dirty="0"/>
              <a:t>Spreeuwen en duiven:</a:t>
            </a:r>
          </a:p>
          <a:p>
            <a:r>
              <a:rPr lang="nl-NL" dirty="0"/>
              <a:t>Willen niet tegen elkaar botsen.</a:t>
            </a:r>
          </a:p>
          <a:p>
            <a:r>
              <a:rPr lang="nl-NL" dirty="0"/>
              <a:t>Kijken naar hun (7) buren en voegen zich een beetje in de richting. </a:t>
            </a:r>
          </a:p>
          <a:p>
            <a:r>
              <a:rPr lang="nl-NL" dirty="0"/>
              <a:t>Willen niet afdwalen van de zwerm.</a:t>
            </a:r>
          </a:p>
          <a:p>
            <a:r>
              <a:rPr lang="nl-NL" dirty="0"/>
              <a:t>Leiderschap: doorgaans niet, maar er zijn eigenwijze vogels die iets meer hun eigen richting willen gaan.</a:t>
            </a:r>
          </a:p>
          <a:p>
            <a:pPr marL="0" indent="0">
              <a:buNone/>
            </a:pPr>
            <a:r>
              <a:rPr lang="nl-NL" dirty="0"/>
              <a:t>Ganzen:</a:t>
            </a:r>
          </a:p>
          <a:p>
            <a:r>
              <a:rPr lang="nl-NL" dirty="0"/>
              <a:t>Idem met duidelijk leiderschap</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47241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Betekenis voor kwaliteitsmanagement</a:t>
            </a: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r>
              <a:rPr lang="nl-NL" sz="2800" dirty="0">
                <a:latin typeface="+mn-lt"/>
              </a:rPr>
              <a:t>Emergentie: team Master Innovatie in Zorg en</a:t>
            </a:r>
            <a:br>
              <a:rPr lang="nl-NL" sz="2800" dirty="0">
                <a:latin typeface="+mn-lt"/>
              </a:rPr>
            </a:br>
            <a:r>
              <a:rPr lang="nl-NL" sz="2800" dirty="0">
                <a:latin typeface="+mn-lt"/>
              </a:rPr>
              <a:t>Welzijn (van Kemenade, 2020)</a:t>
            </a:r>
          </a:p>
          <a:p>
            <a:r>
              <a:rPr lang="nl-NL" sz="2800" dirty="0">
                <a:latin typeface="+mn-lt"/>
              </a:rPr>
              <a:t>Reductionisme: kenmerken en succesfactoren van zeer goed functionerende teams (Teamkwaliteit en Onderwijskwaliteit, van Schijndel, 2012)</a:t>
            </a:r>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17368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Modelcasus emergentie: team Master Innovatie in Zorg en</a:t>
            </a:r>
            <a:br>
              <a:rPr lang="nl-NL" sz="2800" dirty="0">
                <a:latin typeface="+mn-lt"/>
              </a:rPr>
            </a:br>
            <a:r>
              <a:rPr lang="nl-NL" sz="2800" dirty="0">
                <a:latin typeface="+mn-lt"/>
              </a:rPr>
              <a:t>Welzijn (van Kemenade 2020)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457200" lvl="1" indent="0">
              <a:buNone/>
            </a:pPr>
            <a:r>
              <a:rPr lang="nl-NL" dirty="0"/>
              <a:t>Kenmerken</a:t>
            </a:r>
          </a:p>
          <a:p>
            <a:pPr marL="457200" lvl="1" indent="0">
              <a:buNone/>
            </a:pPr>
            <a:endParaRPr lang="nl-NL" dirty="0"/>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r>
              <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rPr>
              <a:t>Van Kemenade (2020/21), Emergentie: kenmerken, antecedenten en consequenties</a:t>
            </a: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9" name="Picture 4">
            <a:extLst>
              <a:ext uri="{FF2B5EF4-FFF2-40B4-BE49-F238E27FC236}">
                <a16:creationId xmlns:a16="http://schemas.microsoft.com/office/drawing/2014/main" id="{B5CDF4AD-67DF-4FBE-A27F-3FE1020C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735" y="1729638"/>
            <a:ext cx="62357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2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Modelcasus emergentie: team Master Innovatie in Zorg en</a:t>
            </a:r>
            <a:br>
              <a:rPr lang="nl-NL" sz="2800" dirty="0">
                <a:latin typeface="+mn-lt"/>
              </a:rPr>
            </a:br>
            <a:r>
              <a:rPr lang="nl-NL" sz="2800" dirty="0">
                <a:latin typeface="+mn-lt"/>
              </a:rPr>
              <a:t>Welzijn (van Kemenade 2020)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fontScale="85000" lnSpcReduction="20000"/>
          </a:bodyPr>
          <a:lstStyle/>
          <a:p>
            <a:pPr marL="457200" lvl="1" indent="0">
              <a:buNone/>
            </a:pPr>
            <a:r>
              <a:rPr lang="nl-NL" dirty="0"/>
              <a:t>Wat vooraf gaat</a:t>
            </a:r>
            <a:br>
              <a:rPr lang="nl-NL" dirty="0"/>
            </a:br>
            <a:r>
              <a:rPr lang="nl-NL" dirty="0"/>
              <a:t>en beïnvloedt</a:t>
            </a: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r>
              <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rPr>
              <a:t>Van Kemenade 2021</a:t>
            </a: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13" name="Picture 2">
            <a:extLst>
              <a:ext uri="{FF2B5EF4-FFF2-40B4-BE49-F238E27FC236}">
                <a16:creationId xmlns:a16="http://schemas.microsoft.com/office/drawing/2014/main" id="{8E58FCC3-64F4-4B26-9C07-4B5A969AB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351" y="1729638"/>
            <a:ext cx="51192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1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Modelcasus emergentie: team Master Innovatie in Zorg en</a:t>
            </a:r>
            <a:br>
              <a:rPr lang="nl-NL" sz="2800" dirty="0">
                <a:latin typeface="+mn-lt"/>
              </a:rPr>
            </a:br>
            <a:r>
              <a:rPr lang="nl-NL" sz="2800" dirty="0">
                <a:latin typeface="+mn-lt"/>
              </a:rPr>
              <a:t>Welzijn (van Kemenade 2020)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fontScale="92500" lnSpcReduction="20000"/>
          </a:bodyPr>
          <a:lstStyle/>
          <a:p>
            <a:pPr marL="457200" lvl="1" indent="0">
              <a:buNone/>
            </a:pPr>
            <a:endParaRPr lang="nl-NL" dirty="0"/>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sz="2000" i="1" dirty="0">
              <a:solidFill>
                <a:prstClr val="black"/>
              </a:solidFill>
              <a:latin typeface="Calibri" panose="020F0502020204030204"/>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r>
              <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rPr>
              <a:t>Van Kemenade (2020/21), Emergentie: kenmerken, antecedenten en consequenties</a:t>
            </a:r>
            <a:endParaRPr lang="nl-NL" sz="2000" dirty="0"/>
          </a:p>
          <a:p>
            <a:pPr marL="457200" lvl="1" indent="0">
              <a:buNone/>
            </a:pP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graphicFrame>
        <p:nvGraphicFramePr>
          <p:cNvPr id="9" name="Object 8">
            <a:extLst>
              <a:ext uri="{FF2B5EF4-FFF2-40B4-BE49-F238E27FC236}">
                <a16:creationId xmlns:a16="http://schemas.microsoft.com/office/drawing/2014/main" id="{740A7156-8713-4803-8495-B95F96132884}"/>
              </a:ext>
            </a:extLst>
          </p:cNvPr>
          <p:cNvGraphicFramePr>
            <a:graphicFrameLocks noChangeAspect="1"/>
          </p:cNvGraphicFramePr>
          <p:nvPr>
            <p:extLst>
              <p:ext uri="{D42A27DB-BD31-4B8C-83A1-F6EECF244321}">
                <p14:modId xmlns:p14="http://schemas.microsoft.com/office/powerpoint/2010/main" val="454653744"/>
              </p:ext>
            </p:extLst>
          </p:nvPr>
        </p:nvGraphicFramePr>
        <p:xfrm>
          <a:off x="1651000" y="2187575"/>
          <a:ext cx="8890000" cy="2481263"/>
        </p:xfrm>
        <a:graphic>
          <a:graphicData uri="http://schemas.openxmlformats.org/presentationml/2006/ole">
            <mc:AlternateContent xmlns:mc="http://schemas.openxmlformats.org/markup-compatibility/2006">
              <mc:Choice xmlns:v="urn:schemas-microsoft-com:vml" Requires="v">
                <p:oleObj name="Document" r:id="rId3" imgW="8890275" imgH="2481042" progId="Word.Document.12">
                  <p:embed/>
                </p:oleObj>
              </mc:Choice>
              <mc:Fallback>
                <p:oleObj name="Document" r:id="rId3" imgW="8890275" imgH="2481042" progId="Word.Document.12">
                  <p:embed/>
                  <p:pic>
                    <p:nvPicPr>
                      <p:cNvPr id="0" name=""/>
                      <p:cNvPicPr/>
                      <p:nvPr/>
                    </p:nvPicPr>
                    <p:blipFill>
                      <a:blip r:embed="rId4"/>
                      <a:stretch>
                        <a:fillRect/>
                      </a:stretch>
                    </p:blipFill>
                    <p:spPr>
                      <a:xfrm>
                        <a:off x="1651000" y="2187575"/>
                        <a:ext cx="8890000" cy="2481263"/>
                      </a:xfrm>
                      <a:prstGeom prst="rect">
                        <a:avLst/>
                      </a:prstGeom>
                    </p:spPr>
                  </p:pic>
                </p:oleObj>
              </mc:Fallback>
            </mc:AlternateContent>
          </a:graphicData>
        </a:graphic>
      </p:graphicFrame>
    </p:spTree>
    <p:extLst>
      <p:ext uri="{BB962C8B-B14F-4D97-AF65-F5344CB8AC3E}">
        <p14:creationId xmlns:p14="http://schemas.microsoft.com/office/powerpoint/2010/main" val="292008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Reductionisme: Kenmerken en succesfactoren van zeer </a:t>
            </a:r>
            <a:br>
              <a:rPr lang="nl-NL" sz="2800" dirty="0">
                <a:latin typeface="+mn-lt"/>
              </a:rPr>
            </a:br>
            <a:r>
              <a:rPr lang="nl-NL" sz="2800" dirty="0">
                <a:latin typeface="+mn-lt"/>
              </a:rPr>
              <a:t>goed functionerende teams (van Schijndel 2011)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lvl="0">
              <a:lnSpc>
                <a:spcPct val="115000"/>
              </a:lnSpc>
              <a:buFont typeface="Courier New" panose="02070309020205020404" pitchFamily="49" charset="0"/>
              <a:buChar char="o"/>
            </a:pPr>
            <a:r>
              <a:rPr lang="nl-NL" sz="2000" dirty="0">
                <a:effectLst/>
                <a:ea typeface="Calibri" panose="020F0502020204030204" pitchFamily="34" charset="0"/>
                <a:cs typeface="Calibri" panose="020F0502020204030204" pitchFamily="34" charset="0"/>
              </a:rPr>
              <a:t>Kennis en vaardigheden van de docenten hebben een hoog niveau (professioneel/vakinhoudelijke, organisatorische en relationele dimensie)</a:t>
            </a:r>
          </a:p>
          <a:p>
            <a:pPr lvl="0">
              <a:lnSpc>
                <a:spcPct val="115000"/>
              </a:lnSpc>
              <a:buFont typeface="Courier New" panose="02070309020205020404" pitchFamily="49" charset="0"/>
              <a:buChar char="o"/>
            </a:pPr>
            <a:r>
              <a:rPr lang="nl-NL" sz="2000" dirty="0">
                <a:effectLst/>
                <a:ea typeface="Calibri" panose="020F0502020204030204" pitchFamily="34" charset="0"/>
                <a:cs typeface="Calibri" panose="020F0502020204030204" pitchFamily="34" charset="0"/>
              </a:rPr>
              <a:t>Docenten hebben een gezonde dosis ambitie en nieuwsgierigheid, met interne en externe gerichtheid (professionele/vakinhoudelijke </a:t>
            </a:r>
            <a:r>
              <a:rPr lang="nl-NL" sz="2000" dirty="0">
                <a:ea typeface="Calibri" panose="020F0502020204030204" pitchFamily="34" charset="0"/>
                <a:cs typeface="Calibri" panose="020F0502020204030204" pitchFamily="34" charset="0"/>
              </a:rPr>
              <a:t>dimensie</a:t>
            </a:r>
            <a:r>
              <a:rPr lang="nl-NL" sz="2000" dirty="0">
                <a:effectLst/>
                <a:ea typeface="Calibri" panose="020F0502020204030204" pitchFamily="34" charset="0"/>
                <a:cs typeface="Calibri" panose="020F0502020204030204" pitchFamily="34" charset="0"/>
              </a:rPr>
              <a:t>).</a:t>
            </a:r>
          </a:p>
          <a:p>
            <a:pPr lvl="0">
              <a:lnSpc>
                <a:spcPct val="115000"/>
              </a:lnSpc>
              <a:buFont typeface="Courier New" panose="02070309020205020404" pitchFamily="49" charset="0"/>
              <a:buChar char="o"/>
            </a:pPr>
            <a:r>
              <a:rPr lang="nl-NL" sz="2000" dirty="0">
                <a:effectLst/>
                <a:ea typeface="Calibri" panose="020F0502020204030204" pitchFamily="34" charset="0"/>
                <a:cs typeface="Calibri" panose="020F0502020204030204" pitchFamily="34" charset="0"/>
              </a:rPr>
              <a:t>Het team heeft een duidelijke opdracht (organisatorische dimensie).</a:t>
            </a:r>
          </a:p>
          <a:p>
            <a:pPr lvl="0">
              <a:lnSpc>
                <a:spcPct val="115000"/>
              </a:lnSpc>
              <a:buFont typeface="Courier New" panose="02070309020205020404" pitchFamily="49" charset="0"/>
              <a:buChar char="o"/>
            </a:pPr>
            <a:r>
              <a:rPr lang="nl-NL" sz="2000" dirty="0">
                <a:effectLst/>
                <a:ea typeface="Calibri" panose="020F0502020204030204" pitchFamily="34" charset="0"/>
                <a:cs typeface="Calibri" panose="020F0502020204030204" pitchFamily="34" charset="0"/>
              </a:rPr>
              <a:t>Er is een onderlinge afhankelijkheid van de teamleden (relationele </a:t>
            </a:r>
            <a:r>
              <a:rPr lang="nl-NL" sz="2000" dirty="0">
                <a:ea typeface="Calibri" panose="020F0502020204030204" pitchFamily="34" charset="0"/>
                <a:cs typeface="Calibri" panose="020F0502020204030204" pitchFamily="34" charset="0"/>
              </a:rPr>
              <a:t>dimensie</a:t>
            </a:r>
            <a:r>
              <a:rPr lang="nl-NL" sz="2000" dirty="0">
                <a:effectLst/>
                <a:ea typeface="Calibri" panose="020F0502020204030204" pitchFamily="34" charset="0"/>
                <a:cs typeface="Calibri" panose="020F0502020204030204" pitchFamily="34" charset="0"/>
              </a:rPr>
              <a:t>).</a:t>
            </a:r>
          </a:p>
          <a:p>
            <a:pPr lvl="0">
              <a:lnSpc>
                <a:spcPct val="115000"/>
              </a:lnSpc>
              <a:buFont typeface="Courier New" panose="02070309020205020404" pitchFamily="49" charset="0"/>
              <a:buChar char="o"/>
            </a:pPr>
            <a:r>
              <a:rPr lang="nl-NL" sz="2000" dirty="0">
                <a:effectLst/>
                <a:ea typeface="Calibri" panose="020F0502020204030204" pitchFamily="34" charset="0"/>
                <a:cs typeface="Calibri" panose="020F0502020204030204" pitchFamily="34" charset="0"/>
              </a:rPr>
              <a:t>De docententeams maken de cyclus rond: reflecteren, plannen maken, implementeren, checken, enzovoorts (organisatorische dimensie).</a:t>
            </a:r>
          </a:p>
          <a:p>
            <a:pPr>
              <a:lnSpc>
                <a:spcPct val="115000"/>
              </a:lnSpc>
              <a:spcAft>
                <a:spcPts val="1000"/>
              </a:spcAft>
              <a:buFont typeface="Wingdings" panose="05000000000000000000" pitchFamily="2" charset="2"/>
              <a:buChar char="§"/>
            </a:pPr>
            <a:br>
              <a:rPr lang="nl-NL" sz="2000" dirty="0">
                <a:effectLst/>
                <a:ea typeface="Calibri" panose="020F0502020204030204" pitchFamily="34" charset="0"/>
              </a:rPr>
            </a:br>
            <a:r>
              <a:rPr lang="nl-NL" sz="2000" i="1" dirty="0">
                <a:effectLst/>
                <a:ea typeface="Calibri" panose="020F0502020204030204" pitchFamily="34" charset="0"/>
              </a:rPr>
              <a:t>Van Schijndel (2011)</a:t>
            </a:r>
            <a:r>
              <a:rPr lang="nl-NL" sz="2000" i="1" dirty="0">
                <a:ea typeface="Calibri" panose="020F0502020204030204" pitchFamily="34" charset="0"/>
              </a:rPr>
              <a:t>, Teamkwaliteit en Onderwijskwaliteit</a:t>
            </a:r>
            <a:endParaRPr lang="nl-NL" sz="2000" i="1" dirty="0">
              <a:effectLst/>
              <a:ea typeface="Calibri" panose="020F0502020204030204" pitchFamily="34" charset="0"/>
            </a:endParaRP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309757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400" b="1" dirty="0">
                <a:solidFill>
                  <a:schemeClr val="accent2"/>
                </a:solidFill>
                <a:latin typeface="Calibri Light" panose="020F0302020204030204"/>
              </a:rPr>
              <a:t>Emergentie en reductionisme in kwaliteitsmanagement</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r>
              <a:rPr lang="nl-NL" dirty="0">
                <a:effectLst/>
                <a:latin typeface="Calibri" panose="020F0502020204030204" pitchFamily="34" charset="0"/>
                <a:ea typeface="Times New Roman" panose="02020603050405020304" pitchFamily="18" charset="0"/>
                <a:cs typeface="Calibri" panose="020F0502020204030204" pitchFamily="34" charset="0"/>
              </a:rPr>
              <a:t>Advocaten worden betere advocaten, rechters betere rechters, parlementariërs betere parlementariërs als ze meer van wetenschap weten in het bijzonder als ze meer redeneren als wetenschappers”.</a:t>
            </a:r>
          </a:p>
          <a:p>
            <a:pPr marL="0" indent="0">
              <a:buNone/>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Richard Dawkins, 1996; uit “Een regenboog ontrafelen”.</a:t>
            </a:r>
            <a:b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br>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nl-NL" dirty="0"/>
              <a:t>….en kwaliteitsmanagers?</a:t>
            </a:r>
          </a:p>
          <a:p>
            <a:pPr marL="0" indent="0" algn="ctr">
              <a:buNone/>
            </a:pPr>
            <a:endParaRPr lang="nl-NL" dirty="0"/>
          </a:p>
          <a:p>
            <a:pPr marL="0" indent="0" algn="ctr">
              <a:buNone/>
            </a:pPr>
            <a:r>
              <a:rPr lang="nl-NL" dirty="0"/>
              <a:t>Hartelijk welkom </a:t>
            </a:r>
            <a:r>
              <a:rPr lang="nl-NL"/>
              <a:t>bij mijn presentatie</a:t>
            </a:r>
            <a:r>
              <a:rPr lang="nl-NL" dirty="0"/>
              <a:t>!</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155833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Reductionisme: Kenmerken en succesfactoren van zeer </a:t>
            </a:r>
            <a:br>
              <a:rPr lang="nl-NL" sz="2800" dirty="0">
                <a:latin typeface="+mn-lt"/>
              </a:rPr>
            </a:br>
            <a:r>
              <a:rPr lang="nl-NL" sz="2800" dirty="0">
                <a:latin typeface="+mn-lt"/>
              </a:rPr>
              <a:t>goed functionerende teams (van Schijndel 2011)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a:lnSpc>
                <a:spcPct val="115000"/>
              </a:lnSpc>
              <a:buFont typeface="Courier New" panose="02070309020205020404" pitchFamily="49" charset="0"/>
              <a:buChar char="o"/>
            </a:pPr>
            <a:r>
              <a:rPr lang="nl-NL" sz="2000" dirty="0">
                <a:effectLst/>
                <a:latin typeface="Calibri" panose="020F0502020204030204" pitchFamily="34" charset="0"/>
                <a:ea typeface="Calibri" panose="020F0502020204030204" pitchFamily="34" charset="0"/>
                <a:cs typeface="Calibri" panose="020F0502020204030204" pitchFamily="34" charset="0"/>
              </a:rPr>
              <a:t>De teams vormen een sociaal veilige omgeving voor de docenten:</a:t>
            </a:r>
          </a:p>
          <a:p>
            <a:pPr lvl="1">
              <a:lnSpc>
                <a:spcPct val="115000"/>
              </a:lnSpc>
            </a:pPr>
            <a:r>
              <a:rPr lang="nl-NL" sz="2000" dirty="0">
                <a:effectLst/>
                <a:latin typeface="Calibri" panose="020F0502020204030204" pitchFamily="34" charset="0"/>
                <a:ea typeface="Calibri" panose="020F0502020204030204" pitchFamily="34" charset="0"/>
                <a:cs typeface="Calibri" panose="020F0502020204030204" pitchFamily="34" charset="0"/>
              </a:rPr>
              <a:t>Teamcoördinator is collega met enkele regeltaken (organisatorische kwaliteit), geen hiërarchie (relationele </a:t>
            </a:r>
            <a:r>
              <a:rPr lang="nl-NL" sz="2000" dirty="0">
                <a:latin typeface="Calibri" panose="020F0502020204030204" pitchFamily="34" charset="0"/>
                <a:ea typeface="Calibri" panose="020F0502020204030204" pitchFamily="34" charset="0"/>
                <a:cs typeface="Calibri" panose="020F0502020204030204" pitchFamily="34" charset="0"/>
              </a:rPr>
              <a:t>dimensie</a:t>
            </a:r>
            <a:r>
              <a:rPr lang="nl-NL" sz="2000" dirty="0">
                <a:effectLst/>
                <a:latin typeface="Calibri" panose="020F0502020204030204" pitchFamily="34" charset="0"/>
                <a:ea typeface="Calibri" panose="020F0502020204030204" pitchFamily="34" charset="0"/>
                <a:cs typeface="Calibri" panose="020F0502020204030204" pitchFamily="34" charset="0"/>
              </a:rPr>
              <a:t>).</a:t>
            </a:r>
          </a:p>
          <a:p>
            <a:pPr lvl="1">
              <a:lnSpc>
                <a:spcPct val="115000"/>
              </a:lnSpc>
            </a:pPr>
            <a:r>
              <a:rPr lang="nl-NL" sz="2000" dirty="0">
                <a:effectLst/>
                <a:latin typeface="Calibri" panose="020F0502020204030204" pitchFamily="34" charset="0"/>
                <a:ea typeface="Calibri" panose="020F0502020204030204" pitchFamily="34" charset="0"/>
                <a:cs typeface="Calibri" panose="020F0502020204030204" pitchFamily="34" charset="0"/>
              </a:rPr>
              <a:t> De beoordelingsgesprekken (RGW-gesprekken) worden gevoerd met de opleidingsmanager , niet met de teamcoördinator (organisatorische </a:t>
            </a:r>
            <a:r>
              <a:rPr lang="nl-NL" sz="2000" dirty="0">
                <a:latin typeface="Calibri" panose="020F0502020204030204" pitchFamily="34" charset="0"/>
                <a:ea typeface="Calibri" panose="020F0502020204030204" pitchFamily="34" charset="0"/>
                <a:cs typeface="Calibri" panose="020F0502020204030204" pitchFamily="34" charset="0"/>
              </a:rPr>
              <a:t>dimensie</a:t>
            </a:r>
            <a:r>
              <a:rPr lang="nl-NL" sz="2000" dirty="0">
                <a:effectLst/>
                <a:latin typeface="Calibri" panose="020F0502020204030204" pitchFamily="34" charset="0"/>
                <a:ea typeface="Calibri" panose="020F0502020204030204" pitchFamily="34" charset="0"/>
                <a:cs typeface="Calibri" panose="020F0502020204030204" pitchFamily="34" charset="0"/>
              </a:rPr>
              <a:t>)</a:t>
            </a:r>
          </a:p>
          <a:p>
            <a:pPr lvl="1">
              <a:lnSpc>
                <a:spcPct val="115000"/>
              </a:lnSpc>
            </a:pPr>
            <a:r>
              <a:rPr lang="nl-NL" sz="2000" dirty="0">
                <a:effectLst/>
                <a:latin typeface="Calibri" panose="020F0502020204030204" pitchFamily="34" charset="0"/>
                <a:ea typeface="Calibri" panose="020F0502020204030204" pitchFamily="34" charset="0"/>
                <a:cs typeface="Calibri" panose="020F0502020204030204" pitchFamily="34" charset="0"/>
              </a:rPr>
              <a:t> Apolitieke omgeving: geen machtsspelletjes (relationele </a:t>
            </a:r>
            <a:r>
              <a:rPr lang="nl-NL" sz="2000" dirty="0">
                <a:latin typeface="Calibri" panose="020F0502020204030204" pitchFamily="34" charset="0"/>
                <a:ea typeface="Calibri" panose="020F0502020204030204" pitchFamily="34" charset="0"/>
                <a:cs typeface="Calibri" panose="020F0502020204030204" pitchFamily="34" charset="0"/>
              </a:rPr>
              <a:t>dimensie</a:t>
            </a:r>
            <a:r>
              <a:rPr lang="nl-NL" sz="2000" dirty="0">
                <a:effectLst/>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buFont typeface="Courier New" panose="02070309020205020404" pitchFamily="49" charset="0"/>
              <a:buChar char="o"/>
            </a:pPr>
            <a:r>
              <a:rPr lang="nl-NL" sz="2000" dirty="0">
                <a:effectLst/>
                <a:latin typeface="Calibri" panose="020F0502020204030204" pitchFamily="34" charset="0"/>
                <a:ea typeface="Calibri" panose="020F0502020204030204" pitchFamily="34" charset="0"/>
                <a:cs typeface="Calibri" panose="020F0502020204030204" pitchFamily="34" charset="0"/>
              </a:rPr>
              <a:t>De teamrollen (Belbin) zijn evenwichtig verdeeld over de teamleden: de docenten vullen elkaar aan op inhoud en uitvoering (relationele </a:t>
            </a:r>
            <a:r>
              <a:rPr lang="nl-NL" sz="2000" dirty="0">
                <a:latin typeface="Calibri" panose="020F0502020204030204" pitchFamily="34" charset="0"/>
                <a:ea typeface="Calibri" panose="020F0502020204030204" pitchFamily="34" charset="0"/>
                <a:cs typeface="Calibri" panose="020F0502020204030204" pitchFamily="34" charset="0"/>
              </a:rPr>
              <a:t>dimensie</a:t>
            </a:r>
            <a:r>
              <a:rPr lang="nl-NL" sz="2000" dirty="0">
                <a:effectLst/>
                <a:latin typeface="Calibri" panose="020F0502020204030204" pitchFamily="34" charset="0"/>
                <a:ea typeface="Calibri" panose="020F0502020204030204" pitchFamily="34" charset="0"/>
                <a:cs typeface="Calibri" panose="020F0502020204030204" pitchFamily="34" charset="0"/>
              </a:rPr>
              <a:t>).</a:t>
            </a:r>
          </a:p>
          <a:p>
            <a:pPr marL="0" indent="0">
              <a:lnSpc>
                <a:spcPct val="115000"/>
              </a:lnSpc>
              <a:spcAft>
                <a:spcPts val="1000"/>
              </a:spcAft>
              <a:buNone/>
            </a:pPr>
            <a:endParaRPr lang="nl-NL" sz="900" dirty="0">
              <a:effectLst/>
              <a:latin typeface="Arial" panose="020B0604020202020204" pitchFamily="34" charset="0"/>
              <a:ea typeface="Calibri" panose="020F0502020204030204" pitchFamily="34" charset="0"/>
            </a:endParaRPr>
          </a:p>
          <a:p>
            <a:pPr marL="0" indent="0">
              <a:buNone/>
            </a:pPr>
            <a:r>
              <a:rPr kumimoji="0" lang="nl-NL" sz="20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Van Schijndel (2011), Teamkwaliteit en Onderwijskwaliteit</a:t>
            </a: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3640502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Hoe het werkt in kwaliteitsmanagement</a:t>
            </a:r>
            <a:br>
              <a:rPr lang="nl-NL" sz="2800" dirty="0">
                <a:latin typeface="+mn-lt"/>
              </a:rPr>
            </a:br>
            <a:r>
              <a:rPr lang="nl-NL" sz="2800" dirty="0">
                <a:solidFill>
                  <a:srgbClr val="0070C0"/>
                </a:solidFill>
                <a:latin typeface="+mn-lt"/>
              </a:rPr>
              <a:t>Wetenschap </a:t>
            </a:r>
            <a:r>
              <a:rPr lang="nl-NL" sz="2800" dirty="0">
                <a:latin typeface="+mn-lt"/>
              </a:rPr>
              <a:t>                                 </a:t>
            </a:r>
            <a:r>
              <a:rPr lang="nl-NL" sz="2800" dirty="0">
                <a:solidFill>
                  <a:srgbClr val="0070C0"/>
                </a:solidFill>
                <a:latin typeface="+mn-lt"/>
              </a:rPr>
              <a:t>Filosofie</a:t>
            </a:r>
          </a:p>
        </p:txBody>
      </p:sp>
      <p:pic>
        <p:nvPicPr>
          <p:cNvPr id="5" name="Tijdelijke aanduiding voor inhoud 4">
            <a:extLst>
              <a:ext uri="{FF2B5EF4-FFF2-40B4-BE49-F238E27FC236}">
                <a16:creationId xmlns:a16="http://schemas.microsoft.com/office/drawing/2014/main" id="{9AD86E48-79F6-4F82-ADE7-14CCC5859B7E}"/>
              </a:ext>
            </a:extLst>
          </p:cNvPr>
          <p:cNvPicPr>
            <a:picLocks noGrp="1" noChangeAspect="1"/>
          </p:cNvPicPr>
          <p:nvPr>
            <p:ph idx="1"/>
          </p:nvPr>
        </p:nvPicPr>
        <p:blipFill>
          <a:blip r:embed="rId2"/>
          <a:stretch>
            <a:fillRect/>
          </a:stretch>
        </p:blipFill>
        <p:spPr>
          <a:xfrm>
            <a:off x="2249419" y="1387282"/>
            <a:ext cx="7959276" cy="4645190"/>
          </a:xfrm>
          <a:prstGeom prst="rect">
            <a:avLst/>
          </a:prstGeom>
        </p:spPr>
      </p:pic>
      <p:pic>
        <p:nvPicPr>
          <p:cNvPr id="11" name="Afbeelding 10">
            <a:extLst>
              <a:ext uri="{FF2B5EF4-FFF2-40B4-BE49-F238E27FC236}">
                <a16:creationId xmlns:a16="http://schemas.microsoft.com/office/drawing/2014/main" id="{529FC978-3D87-47AC-992D-7A050ADE9D80}"/>
              </a:ext>
            </a:extLst>
          </p:cNvPr>
          <p:cNvPicPr/>
          <p:nvPr/>
        </p:nvPicPr>
        <p:blipFill>
          <a:blip r:embed="rId3"/>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182274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a:latin typeface="+mn-lt"/>
              </a:rPr>
              <a:t>Paradigma’s</a:t>
            </a:r>
            <a:endParaRPr lang="nl-NL" sz="2800" dirty="0">
              <a:latin typeface="+mn-lt"/>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lvl="0" indent="0">
              <a:lnSpc>
                <a:spcPct val="115000"/>
              </a:lnSpc>
              <a:buNone/>
            </a:pPr>
            <a:r>
              <a:rPr lang="nl-NL" sz="2400" b="1" i="1" dirty="0">
                <a:effectLst/>
                <a:latin typeface="Arial" panose="020B0604020202020204" pitchFamily="34" charset="0"/>
                <a:ea typeface="Times New Roman" panose="02020603050405020304" pitchFamily="18" charset="0"/>
                <a:cs typeface="Times New Roman" panose="02020603050405020304" pitchFamily="18" charset="0"/>
              </a:rPr>
              <a:t>Sociologisch/psychologisch/filosofisch paradigma: door de leden van een bepaalde samenleving gedeelde constellatie van overtuigingen, waarden en handelwijzen</a:t>
            </a:r>
            <a:r>
              <a:rPr lang="nl-NL" sz="2400" b="1" i="1" dirty="0">
                <a:latin typeface="Arial" panose="020B0604020202020204" pitchFamily="34" charset="0"/>
                <a:ea typeface="Times New Roman" panose="02020603050405020304" pitchFamily="18" charset="0"/>
                <a:cs typeface="Times New Roman" panose="02020603050405020304" pitchFamily="18" charset="0"/>
              </a:rPr>
              <a:t> (Thomas Kuhn, 1969)</a:t>
            </a:r>
            <a:br>
              <a:rPr lang="nl-NL" sz="2400" b="1" i="1" dirty="0">
                <a:effectLst/>
                <a:latin typeface="Arial" panose="020B0604020202020204" pitchFamily="34" charset="0"/>
                <a:ea typeface="Times New Roman" panose="02020603050405020304" pitchFamily="18" charset="0"/>
                <a:cs typeface="Times New Roman" panose="02020603050405020304" pitchFamily="18" charset="0"/>
              </a:rPr>
            </a:br>
            <a:br>
              <a:rPr lang="nl-NL" sz="2400" b="1" dirty="0">
                <a:effectLst/>
                <a:latin typeface="Arial" panose="020B0604020202020204" pitchFamily="34" charset="0"/>
                <a:ea typeface="Times New Roman" panose="02020603050405020304" pitchFamily="18" charset="0"/>
                <a:cs typeface="Times New Roman" panose="02020603050405020304" pitchFamily="18" charset="0"/>
              </a:rPr>
            </a:br>
            <a:r>
              <a:rPr lang="nl-NL" sz="2400" dirty="0">
                <a:effectLst/>
                <a:latin typeface="Arial" panose="020B0604020202020204" pitchFamily="34" charset="0"/>
                <a:ea typeface="Times New Roman" panose="02020603050405020304" pitchFamily="18" charset="0"/>
                <a:cs typeface="Times New Roman" panose="02020603050405020304" pitchFamily="18" charset="0"/>
              </a:rPr>
              <a:t>In mijn visie geven ze een richting van denken en handelen aan om een kwaliteitsdoel of maatschappelijk gewenst doel te bereiken. Ze bieden echter geen verklaringen. Daar zijn de wetenschappelijke paradigma’s voor nodig.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237666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Kwaliteit is Mensenwerk, filosofische school</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1028" name="Picture 4" descr="Home | Newspark">
            <a:extLst>
              <a:ext uri="{FF2B5EF4-FFF2-40B4-BE49-F238E27FC236}">
                <a16:creationId xmlns:a16="http://schemas.microsoft.com/office/drawing/2014/main" id="{6DFD8A50-8A45-4AC5-876A-C9370FFB90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8877" y="1803561"/>
            <a:ext cx="8067031" cy="451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9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Kwaliteit is Mensenwerk en de filosofische school</a:t>
            </a: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r>
              <a:rPr lang="nl-NL" dirty="0"/>
              <a:t>Deugden, waarden, ethiek (Vinkenburg)</a:t>
            </a:r>
          </a:p>
          <a:p>
            <a:r>
              <a:rPr lang="nl-NL" dirty="0"/>
              <a:t>Het, Ik, Wij (o.a. Kuhn, Vinkenburg)</a:t>
            </a:r>
          </a:p>
          <a:p>
            <a:r>
              <a:rPr lang="nl-NL" dirty="0"/>
              <a:t>Schoonheid - Juistheid - Waarheid (Ofman)</a:t>
            </a:r>
          </a:p>
          <a:p>
            <a:r>
              <a:rPr lang="nl-NL" dirty="0"/>
              <a:t>Kwaliteit is liefde (Ofman)</a:t>
            </a:r>
          </a:p>
          <a:p>
            <a:r>
              <a:rPr lang="nl-NL" dirty="0"/>
              <a:t>I, It, We, </a:t>
            </a:r>
            <a:r>
              <a:rPr lang="nl-NL" dirty="0" err="1"/>
              <a:t>Its</a:t>
            </a:r>
            <a:r>
              <a:rPr lang="nl-NL" dirty="0"/>
              <a:t> (Wilber)</a:t>
            </a:r>
          </a:p>
          <a:p>
            <a:r>
              <a:rPr lang="nl-NL" dirty="0"/>
              <a:t>Kwaliteit is een beleving (Pirsig)</a:t>
            </a:r>
          </a:p>
          <a:p>
            <a:r>
              <a:rPr lang="nl-NL" dirty="0">
                <a:solidFill>
                  <a:srgbClr val="333333"/>
                </a:solidFill>
                <a:latin typeface="Raleway"/>
              </a:rPr>
              <a:t>K</a:t>
            </a:r>
            <a:r>
              <a:rPr lang="nl-NL" b="0" i="0" dirty="0">
                <a:solidFill>
                  <a:srgbClr val="333333"/>
                </a:solidFill>
                <a:effectLst/>
                <a:latin typeface="Raleway"/>
              </a:rPr>
              <a:t>waliteit is iets ongrijpbaars is en dat moet ook zo blijven </a:t>
            </a:r>
            <a:br>
              <a:rPr lang="nl-NL" b="0" i="0" dirty="0">
                <a:solidFill>
                  <a:srgbClr val="333333"/>
                </a:solidFill>
                <a:effectLst/>
                <a:latin typeface="Raleway"/>
              </a:rPr>
            </a:br>
            <a:r>
              <a:rPr lang="nl-NL" dirty="0"/>
              <a:t>(ten Bos)</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205586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Paradigma’s</a:t>
            </a: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lvl="0" indent="0">
              <a:lnSpc>
                <a:spcPct val="115000"/>
              </a:lnSpc>
              <a:buNone/>
            </a:pPr>
            <a:r>
              <a:rPr lang="nl-NL" sz="2400" b="1" i="1" dirty="0">
                <a:effectLst/>
                <a:latin typeface="Arial" panose="020B0604020202020204" pitchFamily="34" charset="0"/>
                <a:ea typeface="Times New Roman" panose="02020603050405020304" pitchFamily="18" charset="0"/>
                <a:cs typeface="Times New Roman" panose="02020603050405020304" pitchFamily="18" charset="0"/>
              </a:rPr>
              <a:t>Wetenschapsparadigma: een samenhangend geheel van theorieën en modellen</a:t>
            </a:r>
            <a:r>
              <a:rPr lang="nl-NL" sz="2400" b="1" i="1" dirty="0">
                <a:latin typeface="Arial" panose="020B0604020202020204" pitchFamily="34" charset="0"/>
                <a:ea typeface="Times New Roman" panose="02020603050405020304" pitchFamily="18" charset="0"/>
                <a:cs typeface="Times New Roman" panose="02020603050405020304" pitchFamily="18" charset="0"/>
              </a:rPr>
              <a:t> (Thomas Kuhn, 1969)</a:t>
            </a:r>
            <a:br>
              <a:rPr lang="nl-NL" sz="2400" b="1" dirty="0">
                <a:effectLst/>
                <a:latin typeface="Arial" panose="020B0604020202020204" pitchFamily="34" charset="0"/>
                <a:ea typeface="Times New Roman" panose="02020603050405020304" pitchFamily="18" charset="0"/>
                <a:cs typeface="Times New Roman" panose="02020603050405020304" pitchFamily="18" charset="0"/>
              </a:rPr>
            </a:br>
            <a:br>
              <a:rPr lang="nl-NL" sz="2400" dirty="0">
                <a:effectLst/>
                <a:latin typeface="Arial" panose="020B0604020202020204" pitchFamily="34" charset="0"/>
                <a:ea typeface="Times New Roman" panose="02020603050405020304" pitchFamily="18" charset="0"/>
                <a:cs typeface="Times New Roman" panose="02020603050405020304" pitchFamily="18" charset="0"/>
              </a:rPr>
            </a:br>
            <a:r>
              <a:rPr lang="nl-NL" sz="2400" dirty="0">
                <a:effectLst/>
                <a:latin typeface="Arial" panose="020B0604020202020204" pitchFamily="34" charset="0"/>
                <a:ea typeface="Times New Roman" panose="02020603050405020304" pitchFamily="18" charset="0"/>
                <a:cs typeface="Times New Roman" panose="02020603050405020304" pitchFamily="18" charset="0"/>
              </a:rPr>
              <a:t>In mijn eigen bewoordingen: wetenschapsparadigma’s verklaren en beschrijven en je kunt er analyses mee doen om problemen/vraagstukken op te lossen, ze voldoen aan het </a:t>
            </a:r>
            <a:r>
              <a:rPr lang="nl-NL" sz="2400" u="sng" dirty="0">
                <a:effectLst/>
                <a:latin typeface="Arial" panose="020B0604020202020204" pitchFamily="34" charset="0"/>
                <a:ea typeface="Times New Roman" panose="02020603050405020304" pitchFamily="18" charset="0"/>
                <a:cs typeface="Times New Roman" panose="02020603050405020304" pitchFamily="18" charset="0"/>
              </a:rPr>
              <a:t>complementariteitsprincipe</a:t>
            </a:r>
            <a:r>
              <a:rPr lang="nl-NL" sz="2400" dirty="0">
                <a:effectLst/>
                <a:latin typeface="Arial" panose="020B0604020202020204" pitchFamily="34" charset="0"/>
                <a:ea typeface="Times New Roman" panose="02020603050405020304" pitchFamily="18" charset="0"/>
                <a:cs typeface="Times New Roman" panose="02020603050405020304" pitchFamily="18" charset="0"/>
              </a:rPr>
              <a:t>: ze sluiten elkaar onderling uit en vullen elkaar in samenhang aan. Ze hebben een algoritme</a:t>
            </a:r>
            <a:r>
              <a:rPr lang="nl-NL" sz="2800" dirty="0">
                <a:effectLst/>
                <a:latin typeface="Arial" panose="020B0604020202020204" pitchFamily="34" charset="0"/>
                <a:ea typeface="Times New Roman" panose="02020603050405020304" pitchFamily="18" charset="0"/>
                <a:cs typeface="Times New Roman" panose="02020603050405020304" pitchFamily="18" charset="0"/>
              </a:rPr>
              <a:t>.</a:t>
            </a:r>
            <a:endParaRPr lang="nl-NL"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238784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kumimoji="0" lang="nl-NL" sz="2400" b="1" i="0" u="none" strike="noStrike" kern="1200" cap="none" spc="0" normalizeH="0" baseline="0" noProof="0" dirty="0">
                <a:ln>
                  <a:noFill/>
                </a:ln>
                <a:solidFill>
                  <a:prstClr val="black"/>
                </a:solidFill>
                <a:effectLst/>
                <a:uLnTx/>
                <a:uFillTx/>
                <a:latin typeface="Calibri Light" panose="020F0302020204030204"/>
                <a:ea typeface="+mj-ea"/>
                <a:cs typeface="+mj-cs"/>
              </a:rPr>
              <a:t> Het complementariteitsprincipe</a:t>
            </a:r>
            <a:endParaRPr lang="nl-NL" dirty="0"/>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a:buFont typeface="Zapf Dingbats" charset="2"/>
              <a:buNone/>
            </a:pPr>
            <a:r>
              <a:rPr lang="nl-NL" altLang="nl-NL" dirty="0"/>
              <a:t>   Wat we waarnemen is niet de natuur zelf, maar de natuur die aan        onze vraagstelling is onderworpen.</a:t>
            </a:r>
          </a:p>
          <a:p>
            <a:pPr>
              <a:buFont typeface="Zapf Dingbats" charset="2"/>
              <a:buNone/>
            </a:pPr>
            <a:r>
              <a:rPr lang="nl-NL" altLang="nl-NL" dirty="0"/>
              <a:t>   </a:t>
            </a:r>
          </a:p>
          <a:p>
            <a:pPr>
              <a:buFont typeface="Zapf Dingbats" charset="2"/>
              <a:buNone/>
            </a:pPr>
            <a:r>
              <a:rPr lang="nl-NL" altLang="nl-NL" dirty="0"/>
              <a:t>   Licht als golf en als deeltje!</a:t>
            </a:r>
          </a:p>
          <a:p>
            <a:pPr>
              <a:buFont typeface="Zapf Dingbats" charset="2"/>
              <a:buNone/>
            </a:pPr>
            <a:endParaRPr lang="nl-NL" altLang="nl-NL" dirty="0"/>
          </a:p>
          <a:p>
            <a:pPr>
              <a:buFont typeface="Zapf Dingbats" charset="2"/>
              <a:buNone/>
            </a:pPr>
            <a:r>
              <a:rPr lang="nl-NL" altLang="nl-NL" dirty="0"/>
              <a:t>Werner Heisenberg</a:t>
            </a:r>
            <a:br>
              <a:rPr lang="nl-NL" altLang="nl-NL" dirty="0"/>
            </a:br>
            <a:r>
              <a:rPr lang="nl-NL" altLang="nl-NL" dirty="0"/>
              <a:t>(1901- 1976)</a:t>
            </a:r>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pic>
        <p:nvPicPr>
          <p:cNvPr id="9" name="Afbeelding 8" descr="Werner Karl Heisenberg (1933)">
            <a:hlinkClick r:id="rId3" tooltip="&quot;Werner Karl Heisenberg (1933)&quot;"/>
            <a:extLst>
              <a:ext uri="{FF2B5EF4-FFF2-40B4-BE49-F238E27FC236}">
                <a16:creationId xmlns:a16="http://schemas.microsoft.com/office/drawing/2014/main" id="{007C74AA-DD7D-4FF0-BBBB-9281AAE8B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199" y="2484417"/>
            <a:ext cx="1979612"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5ED0C374-21EC-482E-B936-47DD1EE5EA91}"/>
              </a:ext>
            </a:extLst>
          </p:cNvPr>
          <p:cNvSpPr txBox="1"/>
          <p:nvPr/>
        </p:nvSpPr>
        <p:spPr>
          <a:xfrm>
            <a:off x="3693226" y="6176963"/>
            <a:ext cx="42394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t>Ben van Schijndel. 8 juni 2021</a:t>
            </a: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05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kumimoji="0" lang="nl-NL" sz="28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nl-NL" sz="2400" b="1" i="0" u="none" strike="noStrike" kern="1200" cap="none" spc="0" normalizeH="0" baseline="0" noProof="0" dirty="0">
                <a:ln>
                  <a:noFill/>
                </a:ln>
                <a:solidFill>
                  <a:prstClr val="black"/>
                </a:solidFill>
                <a:effectLst/>
                <a:uLnTx/>
                <a:uFillTx/>
                <a:latin typeface="Calibri Light" panose="020F0302020204030204"/>
                <a:ea typeface="+mj-ea"/>
                <a:cs typeface="+mj-cs"/>
              </a:rPr>
              <a:t>Het complementariteitsprincipe </a:t>
            </a:r>
            <a:endParaRPr lang="nl-NL" dirty="0"/>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a:buFont typeface="Zapf Dingbats" charset="2"/>
              <a:buNone/>
            </a:pPr>
            <a:r>
              <a:rPr lang="nl-NL" altLang="nl-NL" dirty="0"/>
              <a:t>   Wat we waarnemen is niet de kwaliteit zelf, maar de kwaliteit die aan        onze vraagstelling is onderworpen.   </a:t>
            </a:r>
          </a:p>
          <a:p>
            <a:pPr>
              <a:buFont typeface="Zapf Dingbats" charset="2"/>
              <a:buNone/>
            </a:pPr>
            <a:r>
              <a:rPr lang="nl-NL" altLang="nl-NL" dirty="0"/>
              <a:t>Kwaliteitsdimensies:</a:t>
            </a:r>
          </a:p>
          <a:p>
            <a:r>
              <a:rPr lang="nl-NL" altLang="nl-NL" dirty="0"/>
              <a:t>professioneel (vakinhoudelijk/functioneel)</a:t>
            </a:r>
          </a:p>
          <a:p>
            <a:r>
              <a:rPr lang="nl-NL" altLang="nl-NL" dirty="0"/>
              <a:t>organisatorisch</a:t>
            </a:r>
          </a:p>
          <a:p>
            <a:r>
              <a:rPr lang="nl-NL" altLang="nl-NL" dirty="0"/>
              <a:t>relationeel</a:t>
            </a:r>
          </a:p>
          <a:p>
            <a:pPr>
              <a:buFont typeface="Zapf Dingbats" charset="2"/>
              <a:buNone/>
            </a:pPr>
            <a:br>
              <a:rPr lang="nl-NL" altLang="nl-NL" dirty="0"/>
            </a:br>
            <a:r>
              <a:rPr lang="nl-NL" altLang="nl-NL" dirty="0"/>
              <a:t>  Ben van Schijndel</a:t>
            </a:r>
            <a:br>
              <a:rPr lang="nl-NL" altLang="nl-NL" dirty="0"/>
            </a:br>
            <a:r>
              <a:rPr lang="nl-NL" altLang="nl-NL" dirty="0"/>
              <a:t>  (1948)</a:t>
            </a:r>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pic>
        <p:nvPicPr>
          <p:cNvPr id="9" name="Picture 2" descr="C:\Users\Ben van Schijndel\Documents\Mijn foto's\Foto's 2009\Ouwehands Dierenpark 19 april 2009\DSC03067b.jpg">
            <a:extLst>
              <a:ext uri="{FF2B5EF4-FFF2-40B4-BE49-F238E27FC236}">
                <a16:creationId xmlns:a16="http://schemas.microsoft.com/office/drawing/2014/main" id="{A884D372-715C-42AF-91C4-A43EC8301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2541320"/>
            <a:ext cx="2083469" cy="312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007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kumimoji="0" lang="nl-NL" sz="28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nl-NL" sz="2400" b="1" i="0" u="none" strike="noStrike" kern="1200" cap="none" spc="0" normalizeH="0" baseline="0" noProof="0" dirty="0">
                <a:ln>
                  <a:noFill/>
                </a:ln>
                <a:solidFill>
                  <a:prstClr val="black"/>
                </a:solidFill>
                <a:effectLst/>
                <a:uLnTx/>
                <a:uFillTx/>
                <a:latin typeface="Calibri Light" panose="020F0302020204030204"/>
                <a:ea typeface="+mj-ea"/>
                <a:cs typeface="+mj-cs"/>
              </a:rPr>
              <a:t>Het complementariteitsprincipe</a:t>
            </a:r>
            <a:endParaRPr lang="nl-NL" dirty="0"/>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a:buFont typeface="Zapf Dingbats" charset="2"/>
              <a:buNone/>
            </a:pPr>
            <a:r>
              <a:rPr lang="nl-NL" altLang="nl-NL" dirty="0"/>
              <a:t> MECE-criterium:</a:t>
            </a:r>
          </a:p>
          <a:p>
            <a:pPr algn="ctr">
              <a:buFont typeface="Zapf Dingbats" charset="2"/>
              <a:buNone/>
            </a:pPr>
            <a:endParaRPr lang="nl-NL" altLang="nl-NL" dirty="0"/>
          </a:p>
          <a:p>
            <a:pPr>
              <a:buFont typeface="Wingdings" panose="05000000000000000000" pitchFamily="2" charset="2"/>
              <a:buChar char="§"/>
            </a:pPr>
            <a:r>
              <a:rPr lang="nl-NL" altLang="nl-NL" u="sng" dirty="0" err="1"/>
              <a:t>M</a:t>
            </a:r>
            <a:r>
              <a:rPr lang="nl-NL" altLang="nl-NL" dirty="0" err="1"/>
              <a:t>utuallly</a:t>
            </a:r>
            <a:r>
              <a:rPr lang="nl-NL" altLang="nl-NL" dirty="0"/>
              <a:t> </a:t>
            </a:r>
            <a:r>
              <a:rPr lang="nl-NL" altLang="nl-NL" u="sng" dirty="0"/>
              <a:t>E</a:t>
            </a:r>
            <a:r>
              <a:rPr lang="nl-NL" altLang="nl-NL" dirty="0"/>
              <a:t>xclusive, </a:t>
            </a:r>
            <a:r>
              <a:rPr lang="nl-NL" altLang="nl-NL" u="sng" dirty="0" err="1"/>
              <a:t>C</a:t>
            </a:r>
            <a:r>
              <a:rPr lang="nl-NL" altLang="nl-NL" dirty="0" err="1"/>
              <a:t>ollectivily</a:t>
            </a:r>
            <a:r>
              <a:rPr lang="nl-NL" altLang="nl-NL" dirty="0"/>
              <a:t> </a:t>
            </a:r>
            <a:r>
              <a:rPr lang="nl-NL" altLang="nl-NL" u="sng" dirty="0" err="1"/>
              <a:t>E</a:t>
            </a:r>
            <a:r>
              <a:rPr lang="nl-NL" altLang="nl-NL" dirty="0" err="1"/>
              <a:t>xhaustive</a:t>
            </a:r>
            <a:br>
              <a:rPr lang="nl-NL" altLang="nl-NL" dirty="0"/>
            </a:br>
            <a:endParaRPr lang="nl-NL" altLang="nl-NL" dirty="0"/>
          </a:p>
          <a:p>
            <a:pPr>
              <a:buFont typeface="Wingdings" panose="05000000000000000000" pitchFamily="2" charset="2"/>
              <a:buChar char="§"/>
            </a:pPr>
            <a:r>
              <a:rPr lang="nl-NL" dirty="0"/>
              <a:t>Wederzijds uitsluitend, gezamenlijk uitputtend</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Tree>
    <p:extLst>
      <p:ext uri="{BB962C8B-B14F-4D97-AF65-F5344CB8AC3E}">
        <p14:creationId xmlns:p14="http://schemas.microsoft.com/office/powerpoint/2010/main" val="399848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Kwaliteit is Mensenwerk en de wetenschappelijke school</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2050" name="Picture 2" descr="Paradigma's die ons verder helpen | NNK">
            <a:extLst>
              <a:ext uri="{FF2B5EF4-FFF2-40B4-BE49-F238E27FC236}">
                <a16:creationId xmlns:a16="http://schemas.microsoft.com/office/drawing/2014/main" id="{E3ECF756-C16E-45A7-B5BE-56B7B5632A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9768" y="1798568"/>
            <a:ext cx="7790688" cy="447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1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Recente theorieën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r>
              <a:rPr lang="nl-NL" dirty="0"/>
              <a:t>2017 Paradigma’s en algoritmes in kwaliteitsmanagement (Ben van Schijndel)</a:t>
            </a:r>
            <a:br>
              <a:rPr lang="nl-NL" dirty="0"/>
            </a:br>
            <a:endParaRPr lang="nl-NL" dirty="0"/>
          </a:p>
          <a:p>
            <a:r>
              <a:rPr lang="nl-NL" dirty="0"/>
              <a:t>2019 Kwaliteit in Drie dimensies als open en dynamisch systeem (Ben van Schijndel, 2</a:t>
            </a:r>
            <a:r>
              <a:rPr lang="nl-NL" baseline="30000" dirty="0"/>
              <a:t>e</a:t>
            </a:r>
            <a:r>
              <a:rPr lang="nl-NL" dirty="0"/>
              <a:t> druk Kwaliteitsmanagement in de Praktijk)</a:t>
            </a:r>
            <a:br>
              <a:rPr lang="nl-NL" dirty="0"/>
            </a:br>
            <a:endParaRPr lang="nl-NL" dirty="0"/>
          </a:p>
          <a:p>
            <a:r>
              <a:rPr lang="nl-NL" dirty="0"/>
              <a:t>2020 The </a:t>
            </a:r>
            <a:r>
              <a:rPr lang="nl-NL" dirty="0" err="1"/>
              <a:t>emergency</a:t>
            </a:r>
            <a:r>
              <a:rPr lang="nl-NL" dirty="0"/>
              <a:t> </a:t>
            </a:r>
            <a:r>
              <a:rPr lang="nl-NL" dirty="0" err="1"/>
              <a:t>paradigm</a:t>
            </a:r>
            <a:r>
              <a:rPr lang="nl-NL" dirty="0"/>
              <a:t> in </a:t>
            </a:r>
            <a:r>
              <a:rPr lang="nl-NL" dirty="0" err="1"/>
              <a:t>quality</a:t>
            </a:r>
            <a:r>
              <a:rPr lang="nl-NL" dirty="0"/>
              <a:t> management. A way </a:t>
            </a:r>
            <a:r>
              <a:rPr lang="nl-NL" dirty="0" err="1"/>
              <a:t>to</a:t>
            </a:r>
            <a:r>
              <a:rPr lang="nl-NL" dirty="0"/>
              <a:t> </a:t>
            </a:r>
            <a:r>
              <a:rPr lang="nl-NL" dirty="0" err="1"/>
              <a:t>radical</a:t>
            </a:r>
            <a:r>
              <a:rPr lang="nl-NL" dirty="0"/>
              <a:t> </a:t>
            </a:r>
            <a:r>
              <a:rPr lang="nl-NL" dirty="0" err="1"/>
              <a:t>innovation</a:t>
            </a:r>
            <a:r>
              <a:rPr lang="nl-NL" dirty="0"/>
              <a:t> (Teun Hardjono, Everard van Kemenade)</a:t>
            </a:r>
          </a:p>
          <a:p>
            <a:endParaRPr lang="nl-NL" dirty="0"/>
          </a:p>
          <a:p>
            <a:endParaRPr lang="nl-NL" dirty="0"/>
          </a:p>
          <a:p>
            <a:endParaRPr lang="nl-NL" dirty="0"/>
          </a:p>
          <a:p>
            <a:pPr marL="0" indent="0">
              <a:buNone/>
            </a:pPr>
            <a:endParaRPr lang="nl-NL" dirty="0"/>
          </a:p>
          <a:p>
            <a:pPr marL="0" indent="0">
              <a:buNone/>
            </a:pP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4227654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Kwaliteit is Mensenwerk en de wetenschappelijke school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r>
              <a:rPr lang="nl-NL" dirty="0"/>
              <a:t>Evolutie- en gedragsbiologie: </a:t>
            </a:r>
          </a:p>
          <a:p>
            <a:pPr lvl="1"/>
            <a:r>
              <a:rPr lang="nl-NL" dirty="0"/>
              <a:t>Van nature gericht op eigen voordeel(</a:t>
            </a:r>
            <a:r>
              <a:rPr lang="nl-NL" dirty="0">
                <a:sym typeface="Wingdings" panose="05000000000000000000" pitchFamily="2" charset="2"/>
              </a:rPr>
              <a:t> prettig gevoel).</a:t>
            </a:r>
            <a:endParaRPr lang="nl-NL" dirty="0"/>
          </a:p>
          <a:p>
            <a:pPr lvl="1"/>
            <a:r>
              <a:rPr lang="nl-NL" dirty="0"/>
              <a:t>Evolutie tot sociale soort.</a:t>
            </a:r>
            <a:br>
              <a:rPr lang="nl-NL" dirty="0"/>
            </a:br>
            <a:endParaRPr lang="nl-NL" dirty="0"/>
          </a:p>
          <a:p>
            <a:pPr marL="0" indent="0">
              <a:buNone/>
            </a:pPr>
            <a:r>
              <a:rPr lang="nl-NL" dirty="0"/>
              <a:t>Basiskenmerken werken in teams:</a:t>
            </a:r>
          </a:p>
          <a:p>
            <a:r>
              <a:rPr lang="nl-NL" dirty="0"/>
              <a:t>Individuele ambitie</a:t>
            </a:r>
          </a:p>
          <a:p>
            <a:r>
              <a:rPr lang="nl-NL" dirty="0"/>
              <a:t>Gemeenschappelijk doel</a:t>
            </a:r>
          </a:p>
          <a:p>
            <a:r>
              <a:rPr lang="nl-NL" dirty="0"/>
              <a:t>Onderlinge afhankelijkheid</a:t>
            </a:r>
          </a:p>
          <a:p>
            <a:r>
              <a:rPr lang="nl-NL" dirty="0"/>
              <a:t>Vertrouwen in elkaar</a:t>
            </a:r>
          </a:p>
          <a:p>
            <a:pPr marL="0" indent="0">
              <a:buNone/>
            </a:pPr>
            <a:endParaRPr lang="nl-NL" dirty="0"/>
          </a:p>
          <a:p>
            <a:endParaRPr lang="nl-NL" dirty="0"/>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3957565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Kwaliteit is Mensenwerk en de wetenschappelijke school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r>
              <a:rPr lang="nl-NL" dirty="0"/>
              <a:t>Systeemtechnische en sociaaldynamische perspectieven (Fisscher 1994)</a:t>
            </a:r>
          </a:p>
          <a:p>
            <a:r>
              <a:rPr lang="nl-NL" dirty="0"/>
              <a:t>Professionele, organisatorische en relationele dimensies (van Schijndel (2007, 2011)</a:t>
            </a:r>
          </a:p>
          <a:p>
            <a:r>
              <a:rPr lang="nl-NL" dirty="0"/>
              <a:t> Kwaliteitskundige algoritmes (Van Schijndel 2017)</a:t>
            </a:r>
          </a:p>
          <a:p>
            <a:r>
              <a:rPr lang="nl-NL" dirty="0"/>
              <a:t>Complementariteitsprincipe </a:t>
            </a:r>
          </a:p>
          <a:p>
            <a:endParaRPr lang="nl-NL" dirty="0"/>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64742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Gedragsbiologische basis</a:t>
            </a:r>
          </a:p>
        </p:txBody>
      </p:sp>
      <p:pic>
        <p:nvPicPr>
          <p:cNvPr id="9" name="Tijdelijke aanduiding voor inhoud 8">
            <a:extLst>
              <a:ext uri="{FF2B5EF4-FFF2-40B4-BE49-F238E27FC236}">
                <a16:creationId xmlns:a16="http://schemas.microsoft.com/office/drawing/2014/main" id="{97EC8669-5348-4AD1-88A5-100E00FD09E8}"/>
              </a:ext>
            </a:extLst>
          </p:cNvPr>
          <p:cNvPicPr>
            <a:picLocks noGrp="1" noChangeAspect="1"/>
          </p:cNvPicPr>
          <p:nvPr>
            <p:ph idx="1"/>
          </p:nvPr>
        </p:nvPicPr>
        <p:blipFill>
          <a:blip r:embed="rId2"/>
          <a:stretch>
            <a:fillRect/>
          </a:stretch>
        </p:blipFill>
        <p:spPr>
          <a:xfrm>
            <a:off x="2743200" y="1351758"/>
            <a:ext cx="6433608" cy="4825206"/>
          </a:xfrm>
        </p:spPr>
      </p:pic>
      <p:pic>
        <p:nvPicPr>
          <p:cNvPr id="11" name="Afbeelding 10">
            <a:extLst>
              <a:ext uri="{FF2B5EF4-FFF2-40B4-BE49-F238E27FC236}">
                <a16:creationId xmlns:a16="http://schemas.microsoft.com/office/drawing/2014/main" id="{529FC978-3D87-47AC-992D-7A050ADE9D80}"/>
              </a:ext>
            </a:extLst>
          </p:cNvPr>
          <p:cNvPicPr/>
          <p:nvPr/>
        </p:nvPicPr>
        <p:blipFill>
          <a:blip r:embed="rId3"/>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121106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800" dirty="0">
                <a:latin typeface="+mn-lt"/>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Tijdelijke aanduiding voor inhoud 5">
            <a:extLst>
              <a:ext uri="{FF2B5EF4-FFF2-40B4-BE49-F238E27FC236}">
                <a16:creationId xmlns:a16="http://schemas.microsoft.com/office/drawing/2014/main" id="{4EC572C9-D96F-4A4D-9D25-9AC84AE75E42}"/>
              </a:ext>
            </a:extLst>
          </p:cNvPr>
          <p:cNvPicPr>
            <a:picLocks noGrp="1" noChangeAspect="1"/>
          </p:cNvPicPr>
          <p:nvPr>
            <p:ph idx="1"/>
          </p:nvPr>
        </p:nvPicPr>
        <p:blipFill>
          <a:blip r:embed="rId2"/>
          <a:stretch>
            <a:fillRect/>
          </a:stretch>
        </p:blipFill>
        <p:spPr>
          <a:xfrm>
            <a:off x="2968830" y="559626"/>
            <a:ext cx="7641625" cy="5738747"/>
          </a:xfrm>
        </p:spPr>
      </p:pic>
      <p:pic>
        <p:nvPicPr>
          <p:cNvPr id="11" name="Afbeelding 10">
            <a:extLst>
              <a:ext uri="{FF2B5EF4-FFF2-40B4-BE49-F238E27FC236}">
                <a16:creationId xmlns:a16="http://schemas.microsoft.com/office/drawing/2014/main" id="{529FC978-3D87-47AC-992D-7A050ADE9D80}"/>
              </a:ext>
            </a:extLst>
          </p:cNvPr>
          <p:cNvPicPr/>
          <p:nvPr/>
        </p:nvPicPr>
        <p:blipFill>
          <a:blip r:embed="rId3"/>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9" name="Tekstvak 8">
            <a:extLst>
              <a:ext uri="{FF2B5EF4-FFF2-40B4-BE49-F238E27FC236}">
                <a16:creationId xmlns:a16="http://schemas.microsoft.com/office/drawing/2014/main" id="{CDF913D5-C928-4E63-9EA3-8B921A2D17D0}"/>
              </a:ext>
            </a:extLst>
          </p:cNvPr>
          <p:cNvSpPr txBox="1"/>
          <p:nvPr/>
        </p:nvSpPr>
        <p:spPr>
          <a:xfrm>
            <a:off x="838199" y="2055812"/>
            <a:ext cx="2843151" cy="923330"/>
          </a:xfrm>
          <a:prstGeom prst="rect">
            <a:avLst/>
          </a:prstGeom>
          <a:noFill/>
        </p:spPr>
        <p:txBody>
          <a:bodyPr wrap="square" rtlCol="0">
            <a:spAutoFit/>
          </a:bodyPr>
          <a:lstStyle/>
          <a:p>
            <a:r>
              <a:rPr lang="nl-NL" dirty="0"/>
              <a:t>Kwaliteit in Drie Dimensies</a:t>
            </a:r>
          </a:p>
          <a:p>
            <a:r>
              <a:rPr lang="nl-NL" dirty="0"/>
              <a:t>als dynamisch, open en contextsafhankelijk systeem</a:t>
            </a:r>
          </a:p>
        </p:txBody>
      </p:sp>
    </p:spTree>
    <p:extLst>
      <p:ext uri="{BB962C8B-B14F-4D97-AF65-F5344CB8AC3E}">
        <p14:creationId xmlns:p14="http://schemas.microsoft.com/office/powerpoint/2010/main" val="2515543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Hoe het werkt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Tijdelijke aanduiding voor inhoud 15">
            <a:extLst>
              <a:ext uri="{FF2B5EF4-FFF2-40B4-BE49-F238E27FC236}">
                <a16:creationId xmlns:a16="http://schemas.microsoft.com/office/drawing/2014/main" id="{06A90622-3430-47C9-A6D5-39C6E11B0391}"/>
              </a:ext>
            </a:extLst>
          </p:cNvPr>
          <p:cNvGraphicFramePr>
            <a:graphicFrameLocks noGrp="1"/>
          </p:cNvGraphicFramePr>
          <p:nvPr>
            <p:ph idx="1"/>
            <p:extLst>
              <p:ext uri="{D42A27DB-BD31-4B8C-83A1-F6EECF244321}">
                <p14:modId xmlns:p14="http://schemas.microsoft.com/office/powerpoint/2010/main" val="4221922272"/>
              </p:ext>
            </p:extLst>
          </p:nvPr>
        </p:nvGraphicFramePr>
        <p:xfrm>
          <a:off x="1799474" y="1336305"/>
          <a:ext cx="8391769" cy="4954956"/>
        </p:xfrm>
        <a:graphic>
          <a:graphicData uri="http://schemas.openxmlformats.org/drawingml/2006/table">
            <a:tbl>
              <a:tblPr firstRow="1" firstCol="1" bandRow="1"/>
              <a:tblGrid>
                <a:gridCol w="1235092">
                  <a:extLst>
                    <a:ext uri="{9D8B030D-6E8A-4147-A177-3AD203B41FA5}">
                      <a16:colId xmlns:a16="http://schemas.microsoft.com/office/drawing/2014/main" val="640057875"/>
                    </a:ext>
                  </a:extLst>
                </a:gridCol>
                <a:gridCol w="2637336">
                  <a:extLst>
                    <a:ext uri="{9D8B030D-6E8A-4147-A177-3AD203B41FA5}">
                      <a16:colId xmlns:a16="http://schemas.microsoft.com/office/drawing/2014/main" val="567285367"/>
                    </a:ext>
                  </a:extLst>
                </a:gridCol>
                <a:gridCol w="2543372">
                  <a:extLst>
                    <a:ext uri="{9D8B030D-6E8A-4147-A177-3AD203B41FA5}">
                      <a16:colId xmlns:a16="http://schemas.microsoft.com/office/drawing/2014/main" val="2153490471"/>
                    </a:ext>
                  </a:extLst>
                </a:gridCol>
                <a:gridCol w="1975969">
                  <a:extLst>
                    <a:ext uri="{9D8B030D-6E8A-4147-A177-3AD203B41FA5}">
                      <a16:colId xmlns:a16="http://schemas.microsoft.com/office/drawing/2014/main" val="2270915448"/>
                    </a:ext>
                  </a:extLst>
                </a:gridCol>
              </a:tblGrid>
              <a:tr h="257840">
                <a:tc gridSpan="4">
                  <a:txBody>
                    <a:bodyPr/>
                    <a:lstStyle/>
                    <a:p>
                      <a:pPr algn="ctr">
                        <a:lnSpc>
                          <a:spcPct val="107000"/>
                        </a:lnSpc>
                        <a:spcAft>
                          <a:spcPts val="800"/>
                        </a:spcAft>
                      </a:pPr>
                      <a:r>
                        <a:rPr lang="nl-NL" sz="1800" b="1" dirty="0">
                          <a:effectLst/>
                          <a:latin typeface="Calibri" panose="020F0502020204030204" pitchFamily="34" charset="0"/>
                          <a:ea typeface="Calibri" panose="020F0502020204030204" pitchFamily="34" charset="0"/>
                          <a:cs typeface="Arial" panose="020B0604020202020204" pitchFamily="34" charset="0"/>
                        </a:rPr>
                        <a:t>Kwaliteit in Drie Dimensies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733354837"/>
                  </a:ext>
                </a:extLst>
              </a:tr>
              <a:tr h="527615">
                <a:tc>
                  <a:txBody>
                    <a:bodyPr/>
                    <a:lstStyle/>
                    <a:p>
                      <a:pPr>
                        <a:lnSpc>
                          <a:spcPct val="107000"/>
                        </a:lnSpc>
                        <a:spcAft>
                          <a:spcPts val="800"/>
                        </a:spcAft>
                      </a:pPr>
                      <a:r>
                        <a:rPr lang="nl-NL" sz="1100">
                          <a:effectLst/>
                          <a:latin typeface="Calibri" panose="020F0502020204030204" pitchFamily="34" charset="0"/>
                          <a:ea typeface="Calibri" panose="020F0502020204030204" pitchFamily="34" charset="0"/>
                          <a:cs typeface="Arial" panose="020B0604020202020204" pitchFamily="34"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Professioneel (vakinhoudelijk/functioneel)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l-NL" sz="1800">
                          <a:solidFill>
                            <a:srgbClr val="000000"/>
                          </a:solidFill>
                          <a:effectLst/>
                          <a:latin typeface="Calibri" panose="020F0502020204030204" pitchFamily="34" charset="0"/>
                          <a:ea typeface="Calibri" panose="020F0502020204030204" pitchFamily="34" charset="0"/>
                          <a:cs typeface="Arial" panose="020B0604020202020204" pitchFamily="34" charset="0"/>
                        </a:rPr>
                        <a:t>Organisatorisch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l-NL" sz="1800">
                          <a:solidFill>
                            <a:srgbClr val="000000"/>
                          </a:solidFill>
                          <a:effectLst/>
                          <a:latin typeface="Calibri" panose="020F0502020204030204" pitchFamily="34" charset="0"/>
                          <a:ea typeface="Calibri" panose="020F0502020204030204" pitchFamily="34" charset="0"/>
                          <a:cs typeface="Arial" panose="020B0604020202020204" pitchFamily="34" charset="0"/>
                        </a:rPr>
                        <a:t>Relationeel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73634581"/>
                  </a:ext>
                </a:extLst>
              </a:tr>
              <a:tr h="1146890">
                <a:tc>
                  <a:txBody>
                    <a:bodyPr/>
                    <a:lstStyle/>
                    <a:p>
                      <a:pPr>
                        <a:lnSpc>
                          <a:spcPct val="107000"/>
                        </a:lnSpc>
                        <a:spcAft>
                          <a:spcPts val="800"/>
                        </a:spcAft>
                      </a:pPr>
                      <a:r>
                        <a:rPr lang="nl-NL" sz="1100">
                          <a:solidFill>
                            <a:srgbClr val="000000"/>
                          </a:solidFill>
                          <a:effectLst/>
                          <a:latin typeface="Calibri" panose="020F0502020204030204" pitchFamily="34" charset="0"/>
                          <a:ea typeface="Calibri" panose="020F0502020204030204" pitchFamily="34" charset="0"/>
                          <a:cs typeface="Arial" panose="020B0604020202020204" pitchFamily="34" charset="0"/>
                        </a:rPr>
                        <a:t>Individueel aspect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-vakkennis professional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-persoonlijk product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800">
                          <a:effectLst/>
                          <a:latin typeface="Calibri" panose="020F0502020204030204" pitchFamily="34" charset="0"/>
                          <a:ea typeface="Calibri" panose="020F0502020204030204" pitchFamily="34" charset="0"/>
                          <a:cs typeface="Arial" panose="020B0604020202020204" pitchFamily="34" charset="0"/>
                        </a:rPr>
                        <a:t>wijze waarop de professional zijn werk organiseert</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a:effectLst/>
                          <a:latin typeface="Calibri" panose="020F0502020204030204" pitchFamily="34" charset="0"/>
                          <a:ea typeface="Calibri" panose="020F0502020204030204" pitchFamily="34" charset="0"/>
                          <a:cs typeface="Arial" panose="020B0604020202020204" pitchFamily="34" charset="0"/>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professionele contacten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791618"/>
                  </a:ext>
                </a:extLst>
              </a:tr>
              <a:tr h="1067170">
                <a:tc>
                  <a:txBody>
                    <a:bodyPr/>
                    <a:lstStyle/>
                    <a:p>
                      <a:pPr>
                        <a:lnSpc>
                          <a:spcPct val="107000"/>
                        </a:lnSpc>
                        <a:spcAft>
                          <a:spcPts val="800"/>
                        </a:spcAft>
                      </a:pPr>
                      <a:r>
                        <a:rPr lang="nl-NL" sz="1100">
                          <a:solidFill>
                            <a:srgbClr val="000000"/>
                          </a:solidFill>
                          <a:effectLst/>
                          <a:latin typeface="Calibri" panose="020F0502020204030204" pitchFamily="34" charset="0"/>
                          <a:ea typeface="Calibri" panose="020F0502020204030204" pitchFamily="34" charset="0"/>
                          <a:cs typeface="Arial" panose="020B0604020202020204" pitchFamily="34" charset="0"/>
                        </a:rPr>
                        <a:t>Collectief aspect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-collectieve kennis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-eindproduct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-organisatiestructuur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-effectiviteit en efficiëntie van besturingsprocessen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800">
                          <a:effectLst/>
                          <a:latin typeface="Calibri" panose="020F0502020204030204" pitchFamily="34" charset="0"/>
                          <a:ea typeface="Calibri" panose="020F0502020204030204" pitchFamily="34" charset="0"/>
                          <a:cs typeface="Arial" panose="020B0604020202020204" pitchFamily="34" charset="0"/>
                        </a:rPr>
                        <a:t>interacties tussen organisatie-onderdelen (teams, afdelingen)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246907"/>
                  </a:ext>
                </a:extLst>
              </a:tr>
              <a:tr h="257840">
                <a:tc>
                  <a:txBody>
                    <a:bodyPr/>
                    <a:lstStyle/>
                    <a:p>
                      <a:pPr>
                        <a:lnSpc>
                          <a:spcPct val="107000"/>
                        </a:lnSpc>
                        <a:spcAft>
                          <a:spcPts val="800"/>
                        </a:spcAft>
                      </a:pPr>
                      <a:r>
                        <a:rPr lang="nl-NL" sz="1100">
                          <a:solidFill>
                            <a:srgbClr val="000000"/>
                          </a:solidFill>
                          <a:effectLst/>
                          <a:latin typeface="Calibri" panose="020F0502020204030204" pitchFamily="34" charset="0"/>
                          <a:ea typeface="Calibri" panose="020F0502020204030204" pitchFamily="34" charset="0"/>
                          <a:cs typeface="Arial" panose="020B0604020202020204" pitchFamily="34" charset="0"/>
                        </a:rPr>
                        <a:t>Actie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Reflectie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Reflectie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800">
                          <a:effectLst/>
                          <a:latin typeface="Calibri" panose="020F0502020204030204" pitchFamily="34" charset="0"/>
                          <a:ea typeface="Calibri" panose="020F0502020204030204" pitchFamily="34" charset="0"/>
                          <a:cs typeface="Arial" panose="020B0604020202020204" pitchFamily="34" charset="0"/>
                        </a:rPr>
                        <a:t>Reflectie</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807683"/>
                  </a:ext>
                </a:extLst>
              </a:tr>
              <a:tr h="1102980">
                <a:tc>
                  <a:txBody>
                    <a:bodyPr/>
                    <a:lstStyle/>
                    <a:p>
                      <a:pPr>
                        <a:lnSpc>
                          <a:spcPct val="107000"/>
                        </a:lnSpc>
                        <a:spcAft>
                          <a:spcPts val="800"/>
                        </a:spcAft>
                      </a:pPr>
                      <a:r>
                        <a:rPr lang="nl-NL" sz="1100">
                          <a:solidFill>
                            <a:srgbClr val="000000"/>
                          </a:solidFill>
                          <a:effectLst/>
                          <a:latin typeface="Calibri" panose="020F0502020204030204" pitchFamily="34" charset="0"/>
                          <a:ea typeface="Calibri" panose="020F0502020204030204" pitchFamily="34" charset="0"/>
                          <a:cs typeface="Arial" panose="020B0604020202020204" pitchFamily="34" charset="0"/>
                        </a:rPr>
                        <a:t>Effect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gridSpan="3">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dirty="0">
                          <a:effectLst/>
                          <a:latin typeface="Calibri" panose="020F0502020204030204" pitchFamily="34" charset="0"/>
                          <a:ea typeface="Calibri" panose="020F0502020204030204" pitchFamily="34" charset="0"/>
                          <a:cs typeface="Arial" panose="020B0604020202020204" pitchFamily="34" charset="0"/>
                        </a:rPr>
                        <a:t>                                                                LEREN &amp; VERBETEREN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624052100"/>
                  </a:ext>
                </a:extLst>
              </a:tr>
            </a:tbl>
          </a:graphicData>
        </a:graphic>
      </p:graphicFrame>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20" name="Rectangle 9">
            <a:extLst>
              <a:ext uri="{FF2B5EF4-FFF2-40B4-BE49-F238E27FC236}">
                <a16:creationId xmlns:a16="http://schemas.microsoft.com/office/drawing/2014/main" id="{C5C5C7A9-2D40-4068-A615-953E583D211A}"/>
              </a:ext>
            </a:extLst>
          </p:cNvPr>
          <p:cNvSpPr>
            <a:spLocks noChangeArrowheads="1"/>
          </p:cNvSpPr>
          <p:nvPr/>
        </p:nvSpPr>
        <p:spPr bwMode="auto">
          <a:xfrm>
            <a:off x="1911926" y="2537319"/>
            <a:ext cx="13595147" cy="60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21" name="Rectangle 10">
            <a:extLst>
              <a:ext uri="{FF2B5EF4-FFF2-40B4-BE49-F238E27FC236}">
                <a16:creationId xmlns:a16="http://schemas.microsoft.com/office/drawing/2014/main" id="{5DFE8EC6-485B-4902-A48C-61662C16BB49}"/>
              </a:ext>
            </a:extLst>
          </p:cNvPr>
          <p:cNvSpPr>
            <a:spLocks noChangeArrowheads="1"/>
          </p:cNvSpPr>
          <p:nvPr/>
        </p:nvSpPr>
        <p:spPr bwMode="auto">
          <a:xfrm>
            <a:off x="1911926" y="2994519"/>
            <a:ext cx="13595147" cy="60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22" name="Pijl: omlaag 21">
            <a:extLst>
              <a:ext uri="{FF2B5EF4-FFF2-40B4-BE49-F238E27FC236}">
                <a16:creationId xmlns:a16="http://schemas.microsoft.com/office/drawing/2014/main" id="{92760454-3612-44B2-AD99-7909532D4685}"/>
              </a:ext>
            </a:extLst>
          </p:cNvPr>
          <p:cNvSpPr/>
          <p:nvPr/>
        </p:nvSpPr>
        <p:spPr>
          <a:xfrm>
            <a:off x="5075886" y="5149451"/>
            <a:ext cx="417924" cy="556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 omlaag 22">
            <a:extLst>
              <a:ext uri="{FF2B5EF4-FFF2-40B4-BE49-F238E27FC236}">
                <a16:creationId xmlns:a16="http://schemas.microsoft.com/office/drawing/2014/main" id="{8A4B8BEF-D77B-4115-9EA6-4EB60BA44D29}"/>
              </a:ext>
            </a:extLst>
          </p:cNvPr>
          <p:cNvSpPr/>
          <p:nvPr/>
        </p:nvSpPr>
        <p:spPr>
          <a:xfrm>
            <a:off x="7373302" y="5126880"/>
            <a:ext cx="469224" cy="55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 omlaag 23">
            <a:extLst>
              <a:ext uri="{FF2B5EF4-FFF2-40B4-BE49-F238E27FC236}">
                <a16:creationId xmlns:a16="http://schemas.microsoft.com/office/drawing/2014/main" id="{754AEEC5-7C93-4CF4-99E0-28CDC75202D7}"/>
              </a:ext>
            </a:extLst>
          </p:cNvPr>
          <p:cNvSpPr/>
          <p:nvPr/>
        </p:nvSpPr>
        <p:spPr>
          <a:xfrm>
            <a:off x="9638952" y="5126880"/>
            <a:ext cx="469225"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2858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Kwaliteitskundig algoritme</a:t>
            </a:r>
            <a:br>
              <a:rPr lang="nl-NL" sz="2800" dirty="0">
                <a:latin typeface="+mn-lt"/>
              </a:rPr>
            </a:br>
            <a:r>
              <a:rPr lang="nl-NL" sz="2400" dirty="0">
                <a:latin typeface="+mn-lt"/>
              </a:rPr>
              <a:t>professionele, organisatorische, relationele dimensie</a:t>
            </a:r>
          </a:p>
        </p:txBody>
      </p:sp>
      <p:graphicFrame>
        <p:nvGraphicFramePr>
          <p:cNvPr id="5" name="Tijdelijke aanduiding voor inhoud 4">
            <a:extLst>
              <a:ext uri="{FF2B5EF4-FFF2-40B4-BE49-F238E27FC236}">
                <a16:creationId xmlns:a16="http://schemas.microsoft.com/office/drawing/2014/main" id="{0C74C6BA-A8A1-448A-BF43-5951434EE76D}"/>
              </a:ext>
            </a:extLst>
          </p:cNvPr>
          <p:cNvGraphicFramePr>
            <a:graphicFrameLocks noGrp="1"/>
          </p:cNvGraphicFramePr>
          <p:nvPr>
            <p:ph idx="1"/>
          </p:nvPr>
        </p:nvGraphicFramePr>
        <p:xfrm>
          <a:off x="1959430" y="1840675"/>
          <a:ext cx="7885214" cy="4226005"/>
        </p:xfrm>
        <a:graphic>
          <a:graphicData uri="http://schemas.openxmlformats.org/drawingml/2006/table">
            <a:tbl>
              <a:tblPr firstRow="1" firstCol="1" bandRow="1"/>
              <a:tblGrid>
                <a:gridCol w="2463858">
                  <a:extLst>
                    <a:ext uri="{9D8B030D-6E8A-4147-A177-3AD203B41FA5}">
                      <a16:colId xmlns:a16="http://schemas.microsoft.com/office/drawing/2014/main" val="4244150390"/>
                    </a:ext>
                  </a:extLst>
                </a:gridCol>
                <a:gridCol w="2710678">
                  <a:extLst>
                    <a:ext uri="{9D8B030D-6E8A-4147-A177-3AD203B41FA5}">
                      <a16:colId xmlns:a16="http://schemas.microsoft.com/office/drawing/2014/main" val="3991764117"/>
                    </a:ext>
                  </a:extLst>
                </a:gridCol>
                <a:gridCol w="2710678">
                  <a:extLst>
                    <a:ext uri="{9D8B030D-6E8A-4147-A177-3AD203B41FA5}">
                      <a16:colId xmlns:a16="http://schemas.microsoft.com/office/drawing/2014/main" val="1156242726"/>
                    </a:ext>
                  </a:extLst>
                </a:gridCol>
              </a:tblGrid>
              <a:tr h="770758">
                <a:tc>
                  <a:txBody>
                    <a:bodyPr/>
                    <a:lstStyle/>
                    <a:p>
                      <a:pPr algn="l">
                        <a:lnSpc>
                          <a:spcPct val="107000"/>
                        </a:lnSpc>
                        <a:spcAft>
                          <a:spcPts val="800"/>
                        </a:spcAft>
                      </a:pPr>
                      <a:r>
                        <a:rPr lang="nl-NL" sz="16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nl-NL"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Kwaliteitskundig algoritme: drie kwaliteitsdimensies</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a:r>
                        <a:rPr lang="nl-NL"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Geneeskundig algoritme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89977602"/>
                  </a:ext>
                </a:extLst>
              </a:tr>
              <a:tr h="572259">
                <a:tc>
                  <a:txBody>
                    <a:bodyPr/>
                    <a:lstStyle/>
                    <a:p>
                      <a:pPr algn="l">
                        <a:lnSpc>
                          <a:spcPct val="115000"/>
                        </a:lnSpc>
                        <a:spcAft>
                          <a:spcPts val="800"/>
                        </a:spcAft>
                      </a:pPr>
                      <a:r>
                        <a:rPr lang="nl-NL" sz="1600" b="1" dirty="0">
                          <a:effectLst/>
                          <a:latin typeface="Arial" panose="020B0604020202020204" pitchFamily="34" charset="0"/>
                          <a:ea typeface="Calibri" panose="020F0502020204030204" pitchFamily="34" charset="0"/>
                          <a:cs typeface="Times New Roman" panose="02020603050405020304" pitchFamily="18" charset="0"/>
                        </a:rPr>
                        <a:t>Kwaliteitsobject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Vaststellen en toekennen aan een kwaliteitsdimensie</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a:effectLst/>
                          <a:latin typeface="Arial" panose="020B0604020202020204" pitchFamily="34" charset="0"/>
                          <a:ea typeface="Calibri" panose="020F0502020204030204" pitchFamily="34" charset="0"/>
                          <a:cs typeface="Times New Roman" panose="02020603050405020304" pitchFamily="18" charset="0"/>
                        </a:rPr>
                        <a:t>Mens als geheel of betreffende organen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360956"/>
                  </a:ext>
                </a:extLst>
              </a:tr>
              <a:tr h="858387">
                <a:tc>
                  <a:txBody>
                    <a:bodyPr/>
                    <a:lstStyle/>
                    <a:p>
                      <a:pPr algn="l">
                        <a:lnSpc>
                          <a:spcPct val="115000"/>
                        </a:lnSpc>
                        <a:spcAft>
                          <a:spcPts val="800"/>
                        </a:spcAft>
                      </a:pPr>
                      <a:r>
                        <a:rPr lang="nl-NL" sz="1600" b="1" dirty="0">
                          <a:effectLst/>
                          <a:latin typeface="Arial" panose="020B0604020202020204" pitchFamily="34" charset="0"/>
                          <a:ea typeface="Calibri" panose="020F0502020204030204" pitchFamily="34" charset="0"/>
                          <a:cs typeface="Times New Roman" panose="02020603050405020304" pitchFamily="18" charset="0"/>
                        </a:rPr>
                        <a:t>Probleem</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Afwijkingen benoemen op individueel en/ of collectief niveau.</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Symptomen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099777"/>
                  </a:ext>
                </a:extLst>
              </a:tr>
              <a:tr h="858387">
                <a:tc>
                  <a:txBody>
                    <a:bodyPr/>
                    <a:lstStyle/>
                    <a:p>
                      <a:pPr algn="l">
                        <a:lnSpc>
                          <a:spcPct val="107000"/>
                        </a:lnSpc>
                        <a:spcAft>
                          <a:spcPts val="800"/>
                        </a:spcAft>
                      </a:pPr>
                      <a:r>
                        <a:rPr lang="nl-NL" sz="1600" b="1" dirty="0">
                          <a:effectLst/>
                          <a:latin typeface="Arial" panose="020B0604020202020204" pitchFamily="34" charset="0"/>
                          <a:ea typeface="Calibri" panose="020F0502020204030204" pitchFamily="34" charset="0"/>
                          <a:cs typeface="Times New Roman" panose="02020603050405020304" pitchFamily="18" charset="0"/>
                        </a:rPr>
                        <a:t>Reflectie op het probleem</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Afwijkingen met elkaar in verband brengen in gegeven context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a:effectLst/>
                          <a:latin typeface="Arial" panose="020B0604020202020204" pitchFamily="34" charset="0"/>
                          <a:ea typeface="Calibri" panose="020F0502020204030204" pitchFamily="34" charset="0"/>
                          <a:cs typeface="Times New Roman" panose="02020603050405020304" pitchFamily="18" charset="0"/>
                        </a:rPr>
                        <a:t>Diagnose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101092"/>
                  </a:ext>
                </a:extLst>
              </a:tr>
              <a:tr h="307827">
                <a:tc>
                  <a:txBody>
                    <a:bodyPr/>
                    <a:lstStyle/>
                    <a:p>
                      <a:pPr algn="l">
                        <a:lnSpc>
                          <a:spcPct val="115000"/>
                        </a:lnSpc>
                        <a:spcAft>
                          <a:spcPts val="800"/>
                        </a:spcAft>
                      </a:pPr>
                      <a:r>
                        <a:rPr lang="nl-NL" sz="1600" b="1">
                          <a:effectLst/>
                          <a:latin typeface="Arial" panose="020B0604020202020204" pitchFamily="34" charset="0"/>
                          <a:ea typeface="Calibri" panose="020F0502020204030204" pitchFamily="34" charset="0"/>
                          <a:cs typeface="Times New Roman" panose="02020603050405020304" pitchFamily="18" charset="0"/>
                        </a:rPr>
                        <a:t>Oplossing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Plannen opstellen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a:effectLst/>
                          <a:latin typeface="Arial" panose="020B0604020202020204" pitchFamily="34" charset="0"/>
                          <a:ea typeface="Calibri" panose="020F0502020204030204" pitchFamily="34" charset="0"/>
                          <a:cs typeface="Times New Roman" panose="02020603050405020304" pitchFamily="18" charset="0"/>
                        </a:rPr>
                        <a:t>Therapie opstellen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090307"/>
                  </a:ext>
                </a:extLst>
              </a:tr>
              <a:tr h="286128">
                <a:tc rowSpan="2">
                  <a:txBody>
                    <a:bodyPr/>
                    <a:lstStyle/>
                    <a:p>
                      <a:pPr algn="l">
                        <a:lnSpc>
                          <a:spcPct val="107000"/>
                        </a:lnSpc>
                        <a:spcAft>
                          <a:spcPts val="800"/>
                        </a:spcAft>
                      </a:pPr>
                      <a:r>
                        <a:rPr lang="nl-NL" sz="1600" b="1">
                          <a:effectLst/>
                          <a:latin typeface="Arial" panose="020B0604020202020204" pitchFamily="34" charset="0"/>
                          <a:ea typeface="Calibri" panose="020F0502020204030204" pitchFamily="34" charset="0"/>
                          <a:cs typeface="Times New Roman" panose="02020603050405020304" pitchFamily="18" charset="0"/>
                        </a:rPr>
                        <a:t>Werkwijze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Plannen uitvoeren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Therapie uitvoeren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416"/>
                  </a:ext>
                </a:extLst>
              </a:tr>
              <a:tr h="572259">
                <a:tc vMerge="1">
                  <a:txBody>
                    <a:bodyPr/>
                    <a:lstStyle/>
                    <a:p>
                      <a:endParaRPr lang="nl-NL"/>
                    </a:p>
                  </a:txBody>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Controle/monitoring op effect/resultaat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nl-NL" sz="1600" dirty="0">
                          <a:effectLst/>
                          <a:latin typeface="Arial" panose="020B0604020202020204" pitchFamily="34" charset="0"/>
                          <a:ea typeface="Calibri" panose="020F0502020204030204" pitchFamily="34" charset="0"/>
                          <a:cs typeface="Times New Roman" panose="02020603050405020304" pitchFamily="18" charset="0"/>
                        </a:rPr>
                        <a:t>Nazorg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855050"/>
                  </a:ext>
                </a:extLst>
              </a:tr>
            </a:tbl>
          </a:graphicData>
        </a:graphic>
      </p:graphicFrame>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6" name="Rectangle 1">
            <a:extLst>
              <a:ext uri="{FF2B5EF4-FFF2-40B4-BE49-F238E27FC236}">
                <a16:creationId xmlns:a16="http://schemas.microsoft.com/office/drawing/2014/main" id="{D6AFA94E-41F7-4858-8256-A6F45BB26A2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839178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Hoe het dus werkt </a:t>
            </a:r>
            <a:br>
              <a:rPr lang="nl-NL" sz="2800" dirty="0">
                <a:latin typeface="+mn-lt"/>
              </a:rPr>
            </a:br>
            <a:r>
              <a:rPr lang="nl-NL" sz="2800" dirty="0">
                <a:solidFill>
                  <a:srgbClr val="0070C0"/>
                </a:solidFill>
                <a:latin typeface="+mn-lt"/>
              </a:rPr>
              <a:t>Wetenschap </a:t>
            </a:r>
            <a:r>
              <a:rPr lang="nl-NL" sz="2800" dirty="0">
                <a:latin typeface="+mn-lt"/>
              </a:rPr>
              <a:t>                                 </a:t>
            </a:r>
            <a:r>
              <a:rPr lang="nl-NL" sz="2800" dirty="0">
                <a:solidFill>
                  <a:srgbClr val="0070C0"/>
                </a:solidFill>
                <a:latin typeface="+mn-lt"/>
              </a:rPr>
              <a:t>Filosofie</a:t>
            </a:r>
          </a:p>
        </p:txBody>
      </p:sp>
      <p:pic>
        <p:nvPicPr>
          <p:cNvPr id="5" name="Tijdelijke aanduiding voor inhoud 4">
            <a:extLst>
              <a:ext uri="{FF2B5EF4-FFF2-40B4-BE49-F238E27FC236}">
                <a16:creationId xmlns:a16="http://schemas.microsoft.com/office/drawing/2014/main" id="{9AD86E48-79F6-4F82-ADE7-14CCC5859B7E}"/>
              </a:ext>
            </a:extLst>
          </p:cNvPr>
          <p:cNvPicPr>
            <a:picLocks noGrp="1" noChangeAspect="1"/>
          </p:cNvPicPr>
          <p:nvPr>
            <p:ph idx="1"/>
          </p:nvPr>
        </p:nvPicPr>
        <p:blipFill>
          <a:blip r:embed="rId2"/>
          <a:stretch>
            <a:fillRect/>
          </a:stretch>
        </p:blipFill>
        <p:spPr>
          <a:xfrm>
            <a:off x="2249419" y="1387282"/>
            <a:ext cx="7959276" cy="4645190"/>
          </a:xfrm>
          <a:prstGeom prst="rect">
            <a:avLst/>
          </a:prstGeom>
        </p:spPr>
      </p:pic>
      <p:pic>
        <p:nvPicPr>
          <p:cNvPr id="11" name="Afbeelding 10">
            <a:extLst>
              <a:ext uri="{FF2B5EF4-FFF2-40B4-BE49-F238E27FC236}">
                <a16:creationId xmlns:a16="http://schemas.microsoft.com/office/drawing/2014/main" id="{529FC978-3D87-47AC-992D-7A050ADE9D80}"/>
              </a:ext>
            </a:extLst>
          </p:cNvPr>
          <p:cNvPicPr/>
          <p:nvPr/>
        </p:nvPicPr>
        <p:blipFill>
          <a:blip r:embed="rId3"/>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Tree>
    <p:extLst>
      <p:ext uri="{BB962C8B-B14F-4D97-AF65-F5344CB8AC3E}">
        <p14:creationId xmlns:p14="http://schemas.microsoft.com/office/powerpoint/2010/main" val="906390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r>
              <a:rPr lang="nl-NL" sz="2400" b="1" dirty="0">
                <a:solidFill>
                  <a:schemeClr val="accent2"/>
                </a:solidFill>
                <a:latin typeface="Calibri Light" panose="020F0302020204030204"/>
              </a:rPr>
              <a:t>Emergentie en reductionisme in kwaliteitsmanagement</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nl-NL"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nl-NL" dirty="0">
                <a:effectLst/>
                <a:latin typeface="Calibri" panose="020F0502020204030204" pitchFamily="34" charset="0"/>
                <a:ea typeface="Times New Roman" panose="02020603050405020304" pitchFamily="18" charset="0"/>
                <a:cs typeface="Calibri" panose="020F0502020204030204" pitchFamily="34" charset="0"/>
              </a:rPr>
              <a:t>Dank voor uw aandacht!</a:t>
            </a:r>
            <a:endParaRPr lang="nl-NL" sz="20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nl-NL" dirty="0">
              <a:effectLst/>
              <a:latin typeface="Calibri" panose="020F0502020204030204" pitchFamily="34" charset="0"/>
              <a:ea typeface="Times New Roman" panose="02020603050405020304" pitchFamily="18" charset="0"/>
              <a:cs typeface="Calibri" panose="020F0502020204030204" pitchFamily="34" charset="0"/>
            </a:endParaRPr>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6" name="Picture 2" descr="C:\Users\Ben van Schijndel\Documents\Mijn foto's\Foto's 2009\Ouwehands Dierenpark 19 april 2009\DSC03067b.jpg">
            <a:extLst>
              <a:ext uri="{FF2B5EF4-FFF2-40B4-BE49-F238E27FC236}">
                <a16:creationId xmlns:a16="http://schemas.microsoft.com/office/drawing/2014/main" id="{E8F9AC7D-66E6-478F-9DD6-98681B79B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441" y="2194956"/>
            <a:ext cx="2083469" cy="312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14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endParaRPr lang="nl-NL" sz="2800" dirty="0">
              <a:latin typeface="+mn-lt"/>
            </a:endParaRP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1026" name="Picture 2" descr="Kwaliteitsmanagement in de praktijk">
            <a:extLst>
              <a:ext uri="{FF2B5EF4-FFF2-40B4-BE49-F238E27FC236}">
                <a16:creationId xmlns:a16="http://schemas.microsoft.com/office/drawing/2014/main" id="{52B602BA-25A2-4220-8392-08E791D671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7491" y="304576"/>
            <a:ext cx="4159607" cy="587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5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endParaRPr lang="nl-NL" sz="2800" dirty="0">
              <a:latin typeface="+mn-lt"/>
            </a:endParaRP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pic>
        <p:nvPicPr>
          <p:cNvPr id="2050" name="Picture 2" descr="The Emergence Paradigm in Quality Management">
            <a:extLst>
              <a:ext uri="{FF2B5EF4-FFF2-40B4-BE49-F238E27FC236}">
                <a16:creationId xmlns:a16="http://schemas.microsoft.com/office/drawing/2014/main" id="{E0428827-0A1A-476E-817F-EDA797CF03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3855" y="394713"/>
            <a:ext cx="3642816" cy="578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9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 Emergentie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r>
              <a:rPr lang="nl-NL" dirty="0"/>
              <a:t>Emergentie verwijst naar de ontwikkeling van complexe georganiseerde systemen, die nieuwe eigenschappen vertonen die niet aanwezig zijn bij hun samenstellende delen.</a:t>
            </a:r>
          </a:p>
          <a:p>
            <a:pPr marL="0" indent="0">
              <a:buNone/>
            </a:pPr>
            <a:r>
              <a:rPr lang="nl-NL" dirty="0"/>
              <a:t>“Het geheel is meer dan de som der delen”.</a:t>
            </a:r>
          </a:p>
          <a:p>
            <a:pPr marL="0" indent="0">
              <a:buNone/>
            </a:pP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5" name="Tekstvak 4">
            <a:extLst>
              <a:ext uri="{FF2B5EF4-FFF2-40B4-BE49-F238E27FC236}">
                <a16:creationId xmlns:a16="http://schemas.microsoft.com/office/drawing/2014/main" id="{F2BC0FFB-3F6B-4D18-ABEB-58BE3C603FE7}"/>
              </a:ext>
            </a:extLst>
          </p:cNvPr>
          <p:cNvSpPr txBox="1"/>
          <p:nvPr/>
        </p:nvSpPr>
        <p:spPr>
          <a:xfrm>
            <a:off x="1187533" y="5640779"/>
            <a:ext cx="5605154" cy="369332"/>
          </a:xfrm>
          <a:prstGeom prst="rect">
            <a:avLst/>
          </a:prstGeom>
          <a:noFill/>
        </p:spPr>
        <p:txBody>
          <a:bodyPr wrap="square" rtlCol="0">
            <a:spAutoFit/>
          </a:bodyPr>
          <a:lstStyle/>
          <a:p>
            <a:r>
              <a:rPr lang="nl-NL" dirty="0"/>
              <a:t>*https://nl.wikipedia.org/wiki/Reductionisme</a:t>
            </a:r>
          </a:p>
        </p:txBody>
      </p:sp>
    </p:spTree>
    <p:extLst>
      <p:ext uri="{BB962C8B-B14F-4D97-AF65-F5344CB8AC3E}">
        <p14:creationId xmlns:p14="http://schemas.microsoft.com/office/powerpoint/2010/main" val="324385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 Reductionisme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r>
              <a:rPr lang="nl-NL" dirty="0"/>
              <a:t>Reductionisme is de opvatting die stelt dat de natuur van complexe identiteiten steeds herleid kan worden tot meer fundamentele identiteiten.</a:t>
            </a:r>
          </a:p>
          <a:p>
            <a:pPr marL="0" indent="0">
              <a:buNone/>
            </a:pPr>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5" name="Tekstvak 4">
            <a:extLst>
              <a:ext uri="{FF2B5EF4-FFF2-40B4-BE49-F238E27FC236}">
                <a16:creationId xmlns:a16="http://schemas.microsoft.com/office/drawing/2014/main" id="{F2BC0FFB-3F6B-4D18-ABEB-58BE3C603FE7}"/>
              </a:ext>
            </a:extLst>
          </p:cNvPr>
          <p:cNvSpPr txBox="1"/>
          <p:nvPr/>
        </p:nvSpPr>
        <p:spPr>
          <a:xfrm>
            <a:off x="1187533" y="5640779"/>
            <a:ext cx="5605154" cy="369332"/>
          </a:xfrm>
          <a:prstGeom prst="rect">
            <a:avLst/>
          </a:prstGeom>
          <a:noFill/>
        </p:spPr>
        <p:txBody>
          <a:bodyPr wrap="square" rtlCol="0">
            <a:spAutoFit/>
          </a:bodyPr>
          <a:lstStyle/>
          <a:p>
            <a:r>
              <a:rPr lang="nl-NL" dirty="0"/>
              <a:t>*https://nl.wikipedia.org/wiki/Reductionisme</a:t>
            </a:r>
          </a:p>
        </p:txBody>
      </p:sp>
    </p:spTree>
    <p:extLst>
      <p:ext uri="{BB962C8B-B14F-4D97-AF65-F5344CB8AC3E}">
        <p14:creationId xmlns:p14="http://schemas.microsoft.com/office/powerpoint/2010/main" val="48509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Emergentie en Reductionisme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r>
              <a:rPr lang="nl-NL" dirty="0"/>
              <a:t>Twee kanten van hetzelfde verschijnsel.</a:t>
            </a:r>
          </a:p>
          <a:p>
            <a:r>
              <a:rPr lang="nl-NL" dirty="0"/>
              <a:t>Vullen elkaar aan en zijn dus complementair</a:t>
            </a:r>
          </a:p>
          <a:p>
            <a:endParaRPr lang="nl-NL" dirty="0"/>
          </a:p>
          <a:p>
            <a:endParaRPr lang="nl-NL" dirty="0"/>
          </a:p>
          <a:p>
            <a:pPr marL="0" indent="0">
              <a:buNone/>
            </a:pPr>
            <a:r>
              <a:rPr lang="nl-NL" dirty="0"/>
              <a:t> Maar……………..</a:t>
            </a:r>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5" name="Tekstvak 4">
            <a:extLst>
              <a:ext uri="{FF2B5EF4-FFF2-40B4-BE49-F238E27FC236}">
                <a16:creationId xmlns:a16="http://schemas.microsoft.com/office/drawing/2014/main" id="{F2BC0FFB-3F6B-4D18-ABEB-58BE3C603FE7}"/>
              </a:ext>
            </a:extLst>
          </p:cNvPr>
          <p:cNvSpPr txBox="1"/>
          <p:nvPr/>
        </p:nvSpPr>
        <p:spPr>
          <a:xfrm>
            <a:off x="1187533" y="5640779"/>
            <a:ext cx="5605154" cy="369332"/>
          </a:xfrm>
          <a:prstGeom prst="rect">
            <a:avLst/>
          </a:prstGeom>
          <a:noFill/>
        </p:spPr>
        <p:txBody>
          <a:bodyPr wrap="square" rtlCol="0">
            <a:spAutoFit/>
          </a:bodyPr>
          <a:lstStyle/>
          <a:p>
            <a:r>
              <a:rPr lang="nl-NL" dirty="0"/>
              <a:t>*https://nl.wikipedia.org/wiki/Reductionisme</a:t>
            </a:r>
          </a:p>
        </p:txBody>
      </p:sp>
    </p:spTree>
    <p:extLst>
      <p:ext uri="{BB962C8B-B14F-4D97-AF65-F5344CB8AC3E}">
        <p14:creationId xmlns:p14="http://schemas.microsoft.com/office/powerpoint/2010/main" val="355013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2FBC74-0639-494B-8134-786DA9F908DA}"/>
              </a:ext>
            </a:extLst>
          </p:cNvPr>
          <p:cNvSpPr>
            <a:spLocks noGrp="1"/>
          </p:cNvSpPr>
          <p:nvPr>
            <p:ph type="title"/>
          </p:nvPr>
        </p:nvSpPr>
        <p:spPr>
          <a:xfrm>
            <a:off x="838200" y="365125"/>
            <a:ext cx="10515600" cy="1325563"/>
          </a:xfrm>
        </p:spPr>
        <p:txBody>
          <a:bodyPr>
            <a:normAutofit/>
          </a:bodyPr>
          <a:lstStyle/>
          <a:p>
            <a:pPr algn="ctr"/>
            <a:r>
              <a:rPr lang="nl-NL" sz="2800" dirty="0">
                <a:latin typeface="+mn-lt"/>
              </a:rPr>
              <a:t>Emergentie en Reductionisme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FB890B6-3291-584D-B939-2145CE33F5D0}"/>
              </a:ext>
            </a:extLst>
          </p:cNvPr>
          <p:cNvSpPr>
            <a:spLocks noGrp="1"/>
          </p:cNvSpPr>
          <p:nvPr>
            <p:ph idx="1"/>
          </p:nvPr>
        </p:nvSpPr>
        <p:spPr>
          <a:xfrm>
            <a:off x="838200" y="1825625"/>
            <a:ext cx="10515600" cy="4351338"/>
          </a:xfrm>
        </p:spPr>
        <p:txBody>
          <a:bodyPr>
            <a:normAutofit/>
          </a:bodyPr>
          <a:lstStyle/>
          <a:p>
            <a:pPr marL="0" indent="0">
              <a:buNone/>
            </a:pPr>
            <a:r>
              <a:rPr lang="nl-NL" dirty="0"/>
              <a:t>Definities volgens filosofen en natuurwetenschappers</a:t>
            </a:r>
            <a:br>
              <a:rPr lang="nl-NL" dirty="0"/>
            </a:br>
            <a:endParaRPr lang="nl-NL" dirty="0"/>
          </a:p>
          <a:p>
            <a:r>
              <a:rPr lang="nl-NL" u="sng" dirty="0"/>
              <a:t>Filosofen</a:t>
            </a:r>
            <a:r>
              <a:rPr lang="nl-NL" dirty="0"/>
              <a:t> noemen een verschijnsel emergent als het niet afleidbaar of verklaarbaar is uit fundamentele entiteiten. </a:t>
            </a:r>
            <a:br>
              <a:rPr lang="nl-NL" dirty="0"/>
            </a:br>
            <a:endParaRPr lang="nl-NL" dirty="0"/>
          </a:p>
          <a:p>
            <a:r>
              <a:rPr lang="nl-NL" u="sng" dirty="0"/>
              <a:t>Natuurwetenschappers</a:t>
            </a:r>
            <a:r>
              <a:rPr lang="nl-NL" dirty="0"/>
              <a:t> stellen dat er veel emergente verschijnselen lastig te verklaren zijn uit onderliggende entiteiten, maar in principe niet onmogelijk.</a:t>
            </a:r>
            <a:br>
              <a:rPr lang="nl-NL" dirty="0"/>
            </a:br>
            <a:endParaRPr lang="nl-NL" dirty="0"/>
          </a:p>
          <a:p>
            <a:endParaRPr lang="nl-NL" dirty="0"/>
          </a:p>
        </p:txBody>
      </p:sp>
      <p:pic>
        <p:nvPicPr>
          <p:cNvPr id="11" name="Afbeelding 10">
            <a:extLst>
              <a:ext uri="{FF2B5EF4-FFF2-40B4-BE49-F238E27FC236}">
                <a16:creationId xmlns:a16="http://schemas.microsoft.com/office/drawing/2014/main" id="{529FC978-3D87-47AC-992D-7A050ADE9D80}"/>
              </a:ext>
            </a:extLst>
          </p:cNvPr>
          <p:cNvPicPr/>
          <p:nvPr/>
        </p:nvPicPr>
        <p:blipFill>
          <a:blip r:embed="rId2"/>
          <a:stretch>
            <a:fillRect/>
          </a:stretch>
        </p:blipFill>
        <p:spPr>
          <a:xfrm>
            <a:off x="9360456" y="477998"/>
            <a:ext cx="1818304" cy="994341"/>
          </a:xfrm>
          <a:prstGeom prst="rect">
            <a:avLst/>
          </a:prstGeom>
        </p:spPr>
      </p:pic>
      <p:sp>
        <p:nvSpPr>
          <p:cNvPr id="4" name="Tekstvak 3">
            <a:extLst>
              <a:ext uri="{FF2B5EF4-FFF2-40B4-BE49-F238E27FC236}">
                <a16:creationId xmlns:a16="http://schemas.microsoft.com/office/drawing/2014/main" id="{AED535EE-6FD0-4B3B-9DE6-2DF18237CBA8}"/>
              </a:ext>
            </a:extLst>
          </p:cNvPr>
          <p:cNvSpPr txBox="1"/>
          <p:nvPr/>
        </p:nvSpPr>
        <p:spPr>
          <a:xfrm>
            <a:off x="3681351" y="6272950"/>
            <a:ext cx="5041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Emergentie en Reductionisme in kwaliteitsmanagement</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Ben van Schijndel. 8 juni 2021</a:t>
            </a:r>
          </a:p>
        </p:txBody>
      </p:sp>
      <p:sp>
        <p:nvSpPr>
          <p:cNvPr id="5" name="Tekstvak 4">
            <a:extLst>
              <a:ext uri="{FF2B5EF4-FFF2-40B4-BE49-F238E27FC236}">
                <a16:creationId xmlns:a16="http://schemas.microsoft.com/office/drawing/2014/main" id="{F2BC0FFB-3F6B-4D18-ABEB-58BE3C603FE7}"/>
              </a:ext>
            </a:extLst>
          </p:cNvPr>
          <p:cNvSpPr txBox="1"/>
          <p:nvPr/>
        </p:nvSpPr>
        <p:spPr>
          <a:xfrm>
            <a:off x="1187533" y="5640779"/>
            <a:ext cx="5605154" cy="369332"/>
          </a:xfrm>
          <a:prstGeom prst="rect">
            <a:avLst/>
          </a:prstGeom>
          <a:noFill/>
        </p:spPr>
        <p:txBody>
          <a:bodyPr wrap="square" rtlCol="0">
            <a:spAutoFit/>
          </a:bodyPr>
          <a:lstStyle/>
          <a:p>
            <a:r>
              <a:rPr lang="nl-NL" dirty="0"/>
              <a:t>*https://nl.wikipedia.org/wiki/Reductionisme</a:t>
            </a:r>
          </a:p>
        </p:txBody>
      </p:sp>
    </p:spTree>
    <p:extLst>
      <p:ext uri="{BB962C8B-B14F-4D97-AF65-F5344CB8AC3E}">
        <p14:creationId xmlns:p14="http://schemas.microsoft.com/office/powerpoint/2010/main" val="8655391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5275</TotalTime>
  <Words>1770</Words>
  <Application>Microsoft Office PowerPoint</Application>
  <PresentationFormat>Breedbeeld</PresentationFormat>
  <Paragraphs>256</Paragraphs>
  <Slides>37</Slides>
  <Notes>1</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37</vt:i4>
      </vt:variant>
    </vt:vector>
  </HeadingPairs>
  <TitlesOfParts>
    <vt:vector size="46" baseType="lpstr">
      <vt:lpstr>Arial</vt:lpstr>
      <vt:lpstr>Calibri</vt:lpstr>
      <vt:lpstr>Calibri Light</vt:lpstr>
      <vt:lpstr>Courier New</vt:lpstr>
      <vt:lpstr>Raleway</vt:lpstr>
      <vt:lpstr>Wingdings</vt:lpstr>
      <vt:lpstr>Zapf Dingbats</vt:lpstr>
      <vt:lpstr>Kantoorthema</vt:lpstr>
      <vt:lpstr>Document</vt:lpstr>
      <vt:lpstr>Emergentie  en Reductionisme in kwaliteitsmanagement</vt:lpstr>
      <vt:lpstr>Emergentie en reductionisme in kwaliteitsmanagement</vt:lpstr>
      <vt:lpstr>Recente theorieën </vt:lpstr>
      <vt:lpstr>PowerPoint-presentatie</vt:lpstr>
      <vt:lpstr>PowerPoint-presentatie</vt:lpstr>
      <vt:lpstr> Emergentie</vt:lpstr>
      <vt:lpstr> Reductionisme</vt:lpstr>
      <vt:lpstr>Emergentie en Reductionisme</vt:lpstr>
      <vt:lpstr>Emergentie en Reductionisme</vt:lpstr>
      <vt:lpstr>Spreeuwen</vt:lpstr>
      <vt:lpstr>Duiven</vt:lpstr>
      <vt:lpstr>Ganzen</vt:lpstr>
      <vt:lpstr>Emergentie in vogelzwermen</vt:lpstr>
      <vt:lpstr>Reductionisme in vogelzwermen (Guido van Doorn, TU Delft, 2021)</vt:lpstr>
      <vt:lpstr>Betekenis voor kwaliteitsmanagement</vt:lpstr>
      <vt:lpstr>Modelcasus emergentie: team Master Innovatie in Zorg en Welzijn (van Kemenade 2020) </vt:lpstr>
      <vt:lpstr>Modelcasus emergentie: team Master Innovatie in Zorg en Welzijn (van Kemenade 2020) </vt:lpstr>
      <vt:lpstr>Modelcasus emergentie: team Master Innovatie in Zorg en Welzijn (van Kemenade 2020) </vt:lpstr>
      <vt:lpstr>Reductionisme: Kenmerken en succesfactoren van zeer  goed functionerende teams (van Schijndel 2011)</vt:lpstr>
      <vt:lpstr>Reductionisme: Kenmerken en succesfactoren van zeer  goed functionerende teams (van Schijndel 2011)</vt:lpstr>
      <vt:lpstr>Hoe het werkt in kwaliteitsmanagement Wetenschap                                  Filosofie</vt:lpstr>
      <vt:lpstr>Paradigma’s</vt:lpstr>
      <vt:lpstr>Kwaliteit is Mensenwerk, filosofische school</vt:lpstr>
      <vt:lpstr>Kwaliteit is Mensenwerk en de filosofische school</vt:lpstr>
      <vt:lpstr>Paradigma’s</vt:lpstr>
      <vt:lpstr> Het complementariteitsprincipe</vt:lpstr>
      <vt:lpstr> Het complementariteitsprincipe </vt:lpstr>
      <vt:lpstr> Het complementariteitsprincipe</vt:lpstr>
      <vt:lpstr>Kwaliteit is Mensenwerk en de wetenschappelijke school</vt:lpstr>
      <vt:lpstr>Kwaliteit is Mensenwerk en de wetenschappelijke school</vt:lpstr>
      <vt:lpstr>Kwaliteit is Mensenwerk en de wetenschappelijke school</vt:lpstr>
      <vt:lpstr>Gedragsbiologische basis</vt:lpstr>
      <vt:lpstr> </vt:lpstr>
      <vt:lpstr>Hoe het werkt</vt:lpstr>
      <vt:lpstr>Kwaliteitskundig algoritme professionele, organisatorische, relationele dimensie</vt:lpstr>
      <vt:lpstr>Hoe het dus werkt  Wetenschap                                  Filosofie</vt:lpstr>
      <vt:lpstr>Emergentie en reductionisme in kwaliteitsmanagement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Bijeenkomst</dc:title>
  <dc:creator>Maud Notten</dc:creator>
  <cp:lastModifiedBy>jeaniekevanleur@gmail.com</cp:lastModifiedBy>
  <cp:revision>201</cp:revision>
  <cp:lastPrinted>2021-06-07T08:59:20Z</cp:lastPrinted>
  <dcterms:created xsi:type="dcterms:W3CDTF">2020-11-10T10:03:10Z</dcterms:created>
  <dcterms:modified xsi:type="dcterms:W3CDTF">2021-06-09T11:09:20Z</dcterms:modified>
</cp:coreProperties>
</file>